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78" r:id="rId2"/>
    <p:sldId id="276" r:id="rId3"/>
    <p:sldId id="282" r:id="rId4"/>
    <p:sldId id="272" r:id="rId5"/>
    <p:sldId id="277" r:id="rId6"/>
    <p:sldId id="305" r:id="rId7"/>
    <p:sldId id="297" r:id="rId8"/>
    <p:sldId id="303" r:id="rId9"/>
    <p:sldId id="281" r:id="rId10"/>
    <p:sldId id="274" r:id="rId11"/>
    <p:sldId id="270" r:id="rId12"/>
    <p:sldId id="287" r:id="rId13"/>
    <p:sldId id="306" r:id="rId14"/>
    <p:sldId id="307" r:id="rId15"/>
    <p:sldId id="324" r:id="rId16"/>
    <p:sldId id="326" r:id="rId17"/>
    <p:sldId id="308" r:id="rId18"/>
    <p:sldId id="258" r:id="rId19"/>
    <p:sldId id="310" r:id="rId20"/>
    <p:sldId id="309" r:id="rId21"/>
    <p:sldId id="314" r:id="rId22"/>
    <p:sldId id="284" r:id="rId23"/>
    <p:sldId id="318" r:id="rId24"/>
    <p:sldId id="322" r:id="rId25"/>
    <p:sldId id="323" r:id="rId26"/>
    <p:sldId id="321" r:id="rId27"/>
    <p:sldId id="315" r:id="rId28"/>
    <p:sldId id="291" r:id="rId29"/>
    <p:sldId id="325" r:id="rId30"/>
    <p:sldId id="298" r:id="rId31"/>
    <p:sldId id="299" r:id="rId32"/>
    <p:sldId id="300" r:id="rId33"/>
    <p:sldId id="301" r:id="rId34"/>
    <p:sldId id="273" r:id="rId35"/>
    <p:sldId id="302" r:id="rId36"/>
    <p:sldId id="327" r:id="rId37"/>
    <p:sldId id="292" r:id="rId38"/>
    <p:sldId id="319" r:id="rId39"/>
    <p:sldId id="293" r:id="rId40"/>
    <p:sldId id="320" r:id="rId41"/>
    <p:sldId id="294" r:id="rId42"/>
    <p:sldId id="296" r:id="rId43"/>
    <p:sldId id="328" r:id="rId44"/>
    <p:sldId id="295" r:id="rId45"/>
    <p:sldId id="266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808" y="-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40B22-FB4A-2E4C-8777-A11BD123C553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7767D-9B6D-1E46-89A1-789AD379C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7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all formats </a:t>
            </a:r>
            <a:r>
              <a:rPr lang="mr-IN" baseline="0" dirty="0" smtClean="0"/>
              <a:t>–</a:t>
            </a:r>
            <a:r>
              <a:rPr lang="en-US" baseline="0" dirty="0" smtClean="0"/>
              <a:t> PPC, paid and social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7767D-9B6D-1E46-89A1-789AD379C1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3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5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2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9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5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22F0-C44D-7B41-B92B-7C5FD67230CE}" type="datetimeFigureOut">
              <a:rPr lang="en-US" smtClean="0"/>
              <a:t>03/02/19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F0796-AD46-344E-AEDF-49F44976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eg"/><Relationship Id="rId3" Type="http://schemas.microsoft.com/office/2007/relationships/hdphoto" Target="../media/hdphoto7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acebook_bran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1" b="13806"/>
          <a:stretch/>
        </p:blipFill>
        <p:spPr>
          <a:xfrm>
            <a:off x="0" y="1508533"/>
            <a:ext cx="9144000" cy="2147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8048" y="295498"/>
            <a:ext cx="6291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D4485"/>
                </a:solidFill>
                <a:latin typeface="Geomanist"/>
                <a:cs typeface="Geomanist"/>
              </a:rPr>
              <a:t>Classifying brands on Facebook using supervised machine learning</a:t>
            </a:r>
            <a:endParaRPr lang="en-US" sz="2800" dirty="0">
              <a:solidFill>
                <a:srgbClr val="2D4485"/>
              </a:solidFill>
              <a:latin typeface="Geomanist"/>
              <a:cs typeface="Geomanis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4833" y="4159755"/>
            <a:ext cx="5128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>
                <a:solidFill>
                  <a:srgbClr val="2D4485"/>
                </a:solidFill>
                <a:latin typeface="Geomanist"/>
                <a:cs typeface="Geomanist"/>
              </a:rPr>
              <a:t>by Sam Ho</a:t>
            </a:r>
          </a:p>
          <a:p>
            <a:pPr algn="r"/>
            <a:r>
              <a:rPr lang="en-US" sz="1050" dirty="0" smtClean="0">
                <a:solidFill>
                  <a:srgbClr val="2D4485"/>
                </a:solidFill>
                <a:latin typeface="Geomanist"/>
                <a:cs typeface="Geomanist"/>
              </a:rPr>
              <a:t>sam@samho.co.uk</a:t>
            </a:r>
            <a:endParaRPr lang="en-US" sz="1050" dirty="0">
              <a:solidFill>
                <a:srgbClr val="2D4485"/>
              </a:solidFill>
              <a:latin typeface="Geomanist"/>
              <a:cs typeface="Geomanis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7715" y="4113588"/>
            <a:ext cx="629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D4485"/>
                </a:solidFill>
                <a:latin typeface="Geomanist"/>
                <a:cs typeface="Geomanist"/>
              </a:rPr>
              <a:t>General Assembly DSI : Capstone Project</a:t>
            </a:r>
            <a:endParaRPr lang="en-US" sz="2400" dirty="0">
              <a:solidFill>
                <a:srgbClr val="2D4485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219585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910"/>
            <a:ext cx="9144000" cy="914400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142459" y="3000348"/>
            <a:ext cx="8740607" cy="611386"/>
          </a:xfrm>
          <a:prstGeom prst="leftRightArrow">
            <a:avLst/>
          </a:prstGeom>
          <a:solidFill>
            <a:srgbClr val="DCDEE0"/>
          </a:solidFill>
        </p:spPr>
        <p:txBody>
          <a:bodyPr wrap="square" rtlCol="0" anchor="ctr">
            <a:spAutoFit/>
          </a:bodyPr>
          <a:lstStyle/>
          <a:p>
            <a:pPr algn="l"/>
            <a:endParaRPr lang="en-US" sz="1400" b="1" i="1" dirty="0">
              <a:latin typeface="Geomanist"/>
              <a:cs typeface="Geomanis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9438" y="1275192"/>
            <a:ext cx="8008937" cy="1427649"/>
            <a:chOff x="579438" y="1461603"/>
            <a:chExt cx="8008937" cy="1427649"/>
          </a:xfrm>
        </p:grpSpPr>
        <p:sp>
          <p:nvSpPr>
            <p:cNvPr id="14" name="Rectangle 13"/>
            <p:cNvSpPr/>
            <p:nvPr/>
          </p:nvSpPr>
          <p:spPr>
            <a:xfrm>
              <a:off x="579438" y="1461603"/>
              <a:ext cx="8008937" cy="14276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458" y="2325543"/>
              <a:ext cx="1235316" cy="3716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52584" t="28371" b="20802"/>
            <a:stretch/>
          </p:blipFill>
          <p:spPr>
            <a:xfrm>
              <a:off x="5076289" y="1524000"/>
              <a:ext cx="1741453" cy="7293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t="35268" b="27972"/>
            <a:stretch/>
          </p:blipFill>
          <p:spPr>
            <a:xfrm>
              <a:off x="804578" y="2296680"/>
              <a:ext cx="1431543" cy="50190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3509" y="2392890"/>
              <a:ext cx="1741456" cy="3099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/>
            <a:srcRect t="29185" b="28684"/>
            <a:stretch/>
          </p:blipFill>
          <p:spPr>
            <a:xfrm>
              <a:off x="3073971" y="1750319"/>
              <a:ext cx="1238450" cy="4900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24416" b="15792"/>
            <a:stretch/>
          </p:blipFill>
          <p:spPr>
            <a:xfrm>
              <a:off x="997007" y="1744181"/>
              <a:ext cx="983828" cy="55249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21957" y="1750319"/>
              <a:ext cx="842791" cy="79157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1147" y="3098287"/>
            <a:ext cx="2782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Geomanist"/>
                <a:cs typeface="Geomanist"/>
              </a:rPr>
              <a:t>Higher End  / </a:t>
            </a:r>
            <a:r>
              <a:rPr lang="en-US" b="1" i="1" dirty="0" smtClean="0">
                <a:latin typeface="Geomanist"/>
                <a:cs typeface="Geomanist"/>
              </a:rPr>
              <a:t>Premium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3438" y="3099801"/>
            <a:ext cx="4056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b="1" i="1" dirty="0">
                <a:latin typeface="Geomanist"/>
                <a:cs typeface="Geomanist"/>
              </a:rPr>
              <a:t>Lower End / Budget </a:t>
            </a:r>
            <a:endParaRPr lang="en-US" b="1" i="1" dirty="0">
              <a:latin typeface="Geomanist"/>
              <a:cs typeface="Geomanis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One category, </a:t>
            </a:r>
            <a:r>
              <a:rPr lang="en-US" sz="2800" dirty="0">
                <a:latin typeface="Geomanist"/>
                <a:cs typeface="Geomanist"/>
              </a:rPr>
              <a:t>s</a:t>
            </a:r>
            <a:r>
              <a:rPr lang="en-US" sz="2800" dirty="0" smtClean="0">
                <a:latin typeface="Geomanist"/>
                <a:cs typeface="Geomanist"/>
              </a:rPr>
              <a:t>even brands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902" y="4278176"/>
            <a:ext cx="71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Geomanist"/>
                <a:cs typeface="Geomanist"/>
              </a:rPr>
              <a:t>All on Facebook. All posting consistently. All with some purpose. </a:t>
            </a:r>
            <a:endParaRPr lang="en-US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78387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125594" y="1127837"/>
            <a:ext cx="8833678" cy="160741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Two main data streams followed by feature engineering</a:t>
            </a:r>
            <a:endParaRPr lang="en-US" sz="2800" dirty="0">
              <a:latin typeface="Geomanist"/>
              <a:cs typeface="Geomanis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58517" y="966026"/>
            <a:ext cx="2662889" cy="4013821"/>
            <a:chOff x="6158517" y="966026"/>
            <a:chExt cx="2662889" cy="4013821"/>
          </a:xfrm>
        </p:grpSpPr>
        <p:sp>
          <p:nvSpPr>
            <p:cNvPr id="13" name="TextBox 12"/>
            <p:cNvSpPr txBox="1"/>
            <p:nvPr/>
          </p:nvSpPr>
          <p:spPr>
            <a:xfrm>
              <a:off x="6158518" y="4025740"/>
              <a:ext cx="2662888" cy="9541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Response_Rate  Comments_Rate 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Shares_Rate</a:t>
              </a:r>
              <a:endParaRPr lang="en-US" sz="1400" dirty="0">
                <a:latin typeface="Geomanist"/>
                <a:cs typeface="Geomanist"/>
              </a:endParaRP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Video_Rate</a:t>
              </a:r>
              <a:endParaRPr lang="en-US" sz="1400" dirty="0">
                <a:latin typeface="Geomanist"/>
                <a:cs typeface="Geomanis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15968" y="966026"/>
              <a:ext cx="11079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1" dirty="0" smtClean="0">
                  <a:latin typeface="Geomanist"/>
                  <a:cs typeface="Geomanist"/>
                </a:rPr>
                <a:t>Engineered </a:t>
              </a:r>
            </a:p>
            <a:p>
              <a:pPr algn="ctr"/>
              <a:r>
                <a:rPr lang="en-US" sz="1400" b="1" i="1" dirty="0" smtClean="0">
                  <a:latin typeface="Geomanist"/>
                  <a:cs typeface="Geomanist"/>
                </a:rPr>
                <a:t>features</a:t>
              </a:r>
              <a:endParaRPr lang="en-US" sz="1400" b="1" i="1" dirty="0">
                <a:latin typeface="Geomanist"/>
                <a:cs typeface="Geomanis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58517" y="2820795"/>
              <a:ext cx="2662888" cy="11695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Geomanist"/>
                  <a:cs typeface="Geomanist"/>
                </a:rPr>
                <a:t>Vectorised</a:t>
              </a:r>
              <a:r>
                <a:rPr lang="en-US" sz="1400" dirty="0">
                  <a:latin typeface="Geomanist"/>
                  <a:cs typeface="Geomanist"/>
                </a:rPr>
                <a:t> Post </a:t>
              </a:r>
              <a:r>
                <a:rPr lang="en-US" sz="1400" dirty="0" smtClean="0">
                  <a:latin typeface="Geomanist"/>
                  <a:cs typeface="Geomanist"/>
                </a:rPr>
                <a:t>Content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Contains_Link 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Contains_Video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Has_Hashtag </a:t>
              </a:r>
            </a:p>
            <a:p>
              <a:pPr algn="ctr"/>
              <a:r>
                <a:rPr lang="en-US" sz="1400" dirty="0" smtClean="0">
                  <a:latin typeface="Geomanist"/>
                  <a:cs typeface="Geomanist"/>
                </a:rPr>
                <a:t>Hashtag_Count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984037" y="1454331"/>
              <a:ext cx="928018" cy="946774"/>
              <a:chOff x="3647066" y="488065"/>
              <a:chExt cx="3472751" cy="3936603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633" y="2300863"/>
                <a:ext cx="1798639" cy="576149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3"/>
              <a:srcRect l="52584" t="22364" b="20802"/>
              <a:stretch/>
            </p:blipFill>
            <p:spPr>
              <a:xfrm>
                <a:off x="4182478" y="488065"/>
                <a:ext cx="2535588" cy="1264318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 rotWithShape="1">
              <a:blip r:embed="rId4"/>
              <a:srcRect t="35268" b="27972"/>
              <a:stretch/>
            </p:blipFill>
            <p:spPr>
              <a:xfrm>
                <a:off x="3647066" y="1694213"/>
                <a:ext cx="2084351" cy="77806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2478" y="3944174"/>
                <a:ext cx="2535588" cy="480494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6"/>
              <a:srcRect t="29185" b="28684"/>
              <a:stretch/>
            </p:blipFill>
            <p:spPr>
              <a:xfrm>
                <a:off x="3647066" y="3132981"/>
                <a:ext cx="1803206" cy="759705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7"/>
              <a:srcRect t="24416" b="15792"/>
              <a:stretch/>
            </p:blipFill>
            <p:spPr>
              <a:xfrm>
                <a:off x="5687347" y="1723298"/>
                <a:ext cx="1432470" cy="856498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6369" y="2589491"/>
                <a:ext cx="1227117" cy="1227117"/>
              </a:xfrm>
              <a:prstGeom prst="rect">
                <a:avLst/>
              </a:prstGeom>
            </p:spPr>
          </p:pic>
        </p:grpSp>
        <p:sp>
          <p:nvSpPr>
            <p:cNvPr id="79" name="Down Arrow 78"/>
            <p:cNvSpPr/>
            <p:nvPr/>
          </p:nvSpPr>
          <p:spPr>
            <a:xfrm>
              <a:off x="7169023" y="2479867"/>
              <a:ext cx="678590" cy="25111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59220" y="2459740"/>
              <a:ext cx="171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>
                  <a:latin typeface="Geomanist"/>
                  <a:cs typeface="Geomanist"/>
                </a:rPr>
                <a:t>Python  / Pandas</a:t>
              </a:r>
              <a:endParaRPr lang="en-US" sz="1100" i="1" dirty="0">
                <a:latin typeface="Geomanist"/>
                <a:cs typeface="Geomanis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714" y="966026"/>
            <a:ext cx="2921920" cy="4013821"/>
            <a:chOff x="457714" y="966026"/>
            <a:chExt cx="2921920" cy="401382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935" y="1503196"/>
              <a:ext cx="893836" cy="804451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1432771" y="1402350"/>
              <a:ext cx="928018" cy="946774"/>
              <a:chOff x="3647066" y="488065"/>
              <a:chExt cx="3472751" cy="3936603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633" y="2300863"/>
                <a:ext cx="1798639" cy="576149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3"/>
              <a:srcRect l="52584" t="22364" b="20802"/>
              <a:stretch/>
            </p:blipFill>
            <p:spPr>
              <a:xfrm>
                <a:off x="4182478" y="488065"/>
                <a:ext cx="2535588" cy="126431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4"/>
              <a:srcRect t="35268" b="27972"/>
              <a:stretch/>
            </p:blipFill>
            <p:spPr>
              <a:xfrm>
                <a:off x="3647066" y="1694213"/>
                <a:ext cx="2084351" cy="77806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2478" y="3944174"/>
                <a:ext cx="2535588" cy="48049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/>
              <a:srcRect t="29185" b="28684"/>
              <a:stretch/>
            </p:blipFill>
            <p:spPr>
              <a:xfrm>
                <a:off x="3647066" y="3132981"/>
                <a:ext cx="1803206" cy="759705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/>
              <a:srcRect t="24416" b="15792"/>
              <a:stretch/>
            </p:blipFill>
            <p:spPr>
              <a:xfrm>
                <a:off x="5687347" y="1723298"/>
                <a:ext cx="1432470" cy="856498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6369" y="2589491"/>
                <a:ext cx="1227117" cy="1227117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57714" y="4025740"/>
              <a:ext cx="1893454" cy="9541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National-Light"/>
                  <a:cs typeface="National-Light"/>
                </a:defRPr>
              </a:lvl1pPr>
            </a:lstStyle>
            <a:p>
              <a:r>
                <a:rPr lang="en-US" sz="1400" dirty="0" smtClean="0">
                  <a:latin typeface="Geomanist"/>
                  <a:cs typeface="Geomanist"/>
                </a:rPr>
                <a:t>#Responses</a:t>
              </a:r>
            </a:p>
            <a:p>
              <a:r>
                <a:rPr lang="en-US" sz="1400" dirty="0" smtClean="0">
                  <a:latin typeface="Geomanist"/>
                  <a:cs typeface="Geomanist"/>
                </a:rPr>
                <a:t>#Comments</a:t>
              </a:r>
            </a:p>
            <a:p>
              <a:r>
                <a:rPr lang="en-US" sz="1400" dirty="0" smtClean="0">
                  <a:latin typeface="Geomanist"/>
                  <a:cs typeface="Geomanist"/>
                </a:rPr>
                <a:t> #Shares</a:t>
              </a:r>
            </a:p>
            <a:p>
              <a:r>
                <a:rPr lang="en-US" sz="1400" dirty="0" smtClean="0">
                  <a:latin typeface="Geomanist"/>
                  <a:cs typeface="Geomanist"/>
                </a:rPr>
                <a:t>#Video views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02698" y="966026"/>
              <a:ext cx="19672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1" dirty="0" smtClean="0">
                  <a:latin typeface="Geomanist"/>
                  <a:cs typeface="Geomanist"/>
                </a:rPr>
                <a:t>Primary </a:t>
              </a:r>
            </a:p>
            <a:p>
              <a:pPr algn="ctr"/>
              <a:r>
                <a:rPr lang="en-US" sz="1400" b="1" i="1" dirty="0">
                  <a:latin typeface="Geomanist"/>
                  <a:cs typeface="Geomanist"/>
                </a:rPr>
                <a:t>d</a:t>
              </a:r>
              <a:r>
                <a:rPr lang="en-US" sz="1400" b="1" i="1" dirty="0" smtClean="0">
                  <a:latin typeface="Geomanist"/>
                  <a:cs typeface="Geomanist"/>
                </a:rPr>
                <a:t>ata stream &amp; features</a:t>
              </a:r>
              <a:endParaRPr lang="en-US" sz="1400" b="1" i="1" dirty="0">
                <a:latin typeface="Geomanist"/>
                <a:cs typeface="Geomanis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7714" y="3251682"/>
              <a:ext cx="1893454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rgbClr val="008000"/>
              </a:solidFill>
              <a:prstDash val="sysDash"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National-Light"/>
                  <a:cs typeface="National-Light"/>
                </a:defRPr>
              </a:lvl1pPr>
            </a:lstStyle>
            <a:p>
              <a:r>
                <a:rPr lang="en-US" sz="1400" dirty="0" smtClean="0">
                  <a:latin typeface="Geomanist"/>
                  <a:cs typeface="Geomanist"/>
                </a:rPr>
                <a:t>Post Content</a:t>
              </a:r>
            </a:p>
          </p:txBody>
        </p:sp>
        <p:sp>
          <p:nvSpPr>
            <p:cNvPr id="77" name="Down Arrow 76"/>
            <p:cNvSpPr/>
            <p:nvPr/>
          </p:nvSpPr>
          <p:spPr>
            <a:xfrm>
              <a:off x="1131012" y="2479867"/>
              <a:ext cx="678590" cy="25111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81895" y="2442821"/>
              <a:ext cx="17103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>
                  <a:latin typeface="Geomanist"/>
                  <a:cs typeface="Geomanist"/>
                </a:rPr>
                <a:t>Selenium</a:t>
              </a:r>
              <a:endParaRPr lang="en-US" sz="1100" i="1" dirty="0">
                <a:latin typeface="Geomanist"/>
                <a:cs typeface="Geomanist"/>
              </a:endParaRPr>
            </a:p>
          </p:txBody>
        </p:sp>
        <p:cxnSp>
          <p:nvCxnSpPr>
            <p:cNvPr id="4" name="Straight Arrow Connector 3"/>
            <p:cNvCxnSpPr>
              <a:stCxn id="15" idx="3"/>
              <a:endCxn id="12" idx="1"/>
            </p:cNvCxnSpPr>
            <p:nvPr/>
          </p:nvCxnSpPr>
          <p:spPr>
            <a:xfrm flipV="1">
              <a:off x="2351168" y="4502793"/>
              <a:ext cx="1028466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325871" y="966026"/>
            <a:ext cx="2832647" cy="3798377"/>
            <a:chOff x="3325871" y="966026"/>
            <a:chExt cx="2832647" cy="3798377"/>
          </a:xfrm>
        </p:grpSpPr>
        <p:grpSp>
          <p:nvGrpSpPr>
            <p:cNvPr id="8" name="Group 7"/>
            <p:cNvGrpSpPr/>
            <p:nvPr/>
          </p:nvGrpSpPr>
          <p:grpSpPr>
            <a:xfrm>
              <a:off x="3325871" y="966026"/>
              <a:ext cx="1967205" cy="3798377"/>
              <a:chOff x="3325871" y="966026"/>
              <a:chExt cx="1967205" cy="379837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379634" y="4241183"/>
                <a:ext cx="1893454" cy="5232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Geomanist"/>
                    <a:cs typeface="Geomanist"/>
                  </a:rPr>
                  <a:t># Page Likes </a:t>
                </a:r>
              </a:p>
              <a:p>
                <a:pPr algn="ctr"/>
                <a:r>
                  <a:rPr lang="en-US" sz="1400" dirty="0" smtClean="0">
                    <a:latin typeface="Geomanist"/>
                    <a:cs typeface="Geomanist"/>
                  </a:rPr>
                  <a:t>(by date)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4308250" y="1454331"/>
                <a:ext cx="928018" cy="946774"/>
                <a:chOff x="3647066" y="488065"/>
                <a:chExt cx="3472751" cy="3936603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51633" y="2300863"/>
                  <a:ext cx="1798639" cy="576149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2584" t="22364" b="20802"/>
                <a:stretch/>
              </p:blipFill>
              <p:spPr>
                <a:xfrm>
                  <a:off x="4182478" y="488065"/>
                  <a:ext cx="2535588" cy="1264318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5268" b="27972"/>
                <a:stretch/>
              </p:blipFill>
              <p:spPr>
                <a:xfrm>
                  <a:off x="3647066" y="1694213"/>
                  <a:ext cx="2084351" cy="778067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2478" y="3944174"/>
                  <a:ext cx="2535588" cy="480494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185" b="28684"/>
                <a:stretch/>
              </p:blipFill>
              <p:spPr>
                <a:xfrm>
                  <a:off x="3647066" y="3132981"/>
                  <a:ext cx="1803206" cy="759705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4416" b="15792"/>
                <a:stretch/>
              </p:blipFill>
              <p:spPr>
                <a:xfrm>
                  <a:off x="5687347" y="1723298"/>
                  <a:ext cx="1432470" cy="856498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6369" y="2589491"/>
                  <a:ext cx="1227117" cy="1227117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41867" y="1650776"/>
                <a:ext cx="686576" cy="617918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3325871" y="966026"/>
                <a:ext cx="1967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i="1" dirty="0" smtClean="0">
                    <a:latin typeface="Geomanist"/>
                    <a:cs typeface="Geomanist"/>
                  </a:rPr>
                  <a:t>Secondary</a:t>
                </a:r>
              </a:p>
              <a:p>
                <a:pPr algn="ctr"/>
                <a:r>
                  <a:rPr lang="en-US" sz="1400" b="1" i="1" dirty="0">
                    <a:latin typeface="Geomanist"/>
                    <a:cs typeface="Geomanist"/>
                  </a:rPr>
                  <a:t>d</a:t>
                </a:r>
                <a:r>
                  <a:rPr lang="en-US" sz="1400" b="1" i="1" dirty="0" smtClean="0">
                    <a:latin typeface="Geomanist"/>
                    <a:cs typeface="Geomanist"/>
                  </a:rPr>
                  <a:t>ata stream &amp; features</a:t>
                </a:r>
                <a:endParaRPr lang="en-US" sz="1400" b="1" i="1" dirty="0">
                  <a:latin typeface="Geomanist"/>
                  <a:cs typeface="Geomanist"/>
                </a:endParaRPr>
              </a:p>
            </p:txBody>
          </p:sp>
          <p:sp>
            <p:nvSpPr>
              <p:cNvPr id="78" name="Down Arrow 77"/>
              <p:cNvSpPr/>
              <p:nvPr/>
            </p:nvSpPr>
            <p:spPr>
              <a:xfrm>
                <a:off x="3968955" y="2479867"/>
                <a:ext cx="678590" cy="251114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BFBF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444621" y="2459740"/>
                <a:ext cx="17103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 smtClean="0">
                    <a:latin typeface="Geomanist"/>
                    <a:cs typeface="Geomanist"/>
                  </a:rPr>
                  <a:t>Dashboard CSV output</a:t>
                </a:r>
                <a:endParaRPr lang="en-US" sz="1100" i="1" dirty="0">
                  <a:latin typeface="Geomanist"/>
                  <a:cs typeface="Geomanist"/>
                </a:endParaRPr>
              </a:p>
            </p:txBody>
          </p:sp>
        </p:grpSp>
        <p:cxnSp>
          <p:nvCxnSpPr>
            <p:cNvPr id="47" name="Straight Arrow Connector 46"/>
            <p:cNvCxnSpPr>
              <a:stCxn id="12" idx="3"/>
              <a:endCxn id="13" idx="1"/>
            </p:cNvCxnSpPr>
            <p:nvPr/>
          </p:nvCxnSpPr>
          <p:spPr>
            <a:xfrm>
              <a:off x="5273088" y="4502793"/>
              <a:ext cx="885430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6414873" y="2823505"/>
            <a:ext cx="2225198" cy="307777"/>
          </a:xfrm>
          <a:prstGeom prst="rect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National-Light"/>
                <a:cs typeface="National-Light"/>
              </a:defRPr>
            </a:lvl1pPr>
          </a:lstStyle>
          <a:p>
            <a:endParaRPr lang="en-US" sz="1400" dirty="0" smtClean="0">
              <a:latin typeface="Geomanist"/>
              <a:cs typeface="Geomanis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65321" y="4818623"/>
            <a:ext cx="3298031" cy="261610"/>
          </a:xfrm>
          <a:prstGeom prst="rect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National-Light"/>
                <a:cs typeface="National-Light"/>
              </a:defRPr>
            </a:lvl1pPr>
          </a:lstStyle>
          <a:p>
            <a:r>
              <a:rPr lang="en-US" sz="1100" dirty="0" smtClean="0">
                <a:latin typeface="Geomanist"/>
                <a:cs typeface="Geomanist"/>
              </a:rPr>
              <a:t>The key feature for classification modelling</a:t>
            </a:r>
          </a:p>
        </p:txBody>
      </p:sp>
      <p:cxnSp>
        <p:nvCxnSpPr>
          <p:cNvPr id="57" name="Straight Arrow Connector 56"/>
          <p:cNvCxnSpPr>
            <a:endCxn id="59" idx="1"/>
          </p:cNvCxnSpPr>
          <p:nvPr/>
        </p:nvCxnSpPr>
        <p:spPr>
          <a:xfrm flipV="1">
            <a:off x="2360789" y="3405571"/>
            <a:ext cx="3797728" cy="421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2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4883" b="32896"/>
          <a:stretch/>
        </p:blipFill>
        <p:spPr>
          <a:xfrm>
            <a:off x="-14586" y="750363"/>
            <a:ext cx="9158586" cy="378809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244252"/>
            <a:ext cx="9144001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6350 social media posts were scraped</a:t>
            </a:r>
            <a:endParaRPr lang="en-US" sz="2800" dirty="0">
              <a:latin typeface="Geomanist"/>
              <a:cs typeface="Geomanis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9349" y="4381392"/>
            <a:ext cx="8601768" cy="669834"/>
            <a:chOff x="357504" y="2081927"/>
            <a:chExt cx="8601768" cy="669834"/>
          </a:xfrm>
        </p:grpSpPr>
        <p:sp>
          <p:nvSpPr>
            <p:cNvPr id="17" name="Rectangle 16"/>
            <p:cNvSpPr/>
            <p:nvPr/>
          </p:nvSpPr>
          <p:spPr>
            <a:xfrm>
              <a:off x="357504" y="2081927"/>
              <a:ext cx="8601768" cy="66983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628" y="2293603"/>
              <a:ext cx="953430" cy="28684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/>
            <a:srcRect l="52584" t="22364" b="20802"/>
            <a:stretch/>
          </p:blipFill>
          <p:spPr>
            <a:xfrm>
              <a:off x="6543520" y="2102756"/>
              <a:ext cx="1344074" cy="6294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t="35268" b="27972"/>
            <a:stretch/>
          </p:blipFill>
          <p:spPr>
            <a:xfrm>
              <a:off x="1494082" y="2243339"/>
              <a:ext cx="1104880" cy="38737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5467" y="2317416"/>
              <a:ext cx="1344070" cy="23922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/>
            <a:srcRect t="29185" b="28684"/>
            <a:stretch/>
          </p:blipFill>
          <p:spPr>
            <a:xfrm>
              <a:off x="4184391" y="2247910"/>
              <a:ext cx="955850" cy="37823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8"/>
            <a:srcRect t="24416" b="15792"/>
            <a:stretch/>
          </p:blipFill>
          <p:spPr>
            <a:xfrm>
              <a:off x="459171" y="2223815"/>
              <a:ext cx="759330" cy="42642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33193" y="2131554"/>
              <a:ext cx="650476" cy="610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3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910"/>
            <a:ext cx="9144000" cy="9144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7504" y="1948272"/>
            <a:ext cx="8601768" cy="937143"/>
            <a:chOff x="357504" y="1948272"/>
            <a:chExt cx="8601768" cy="937143"/>
          </a:xfrm>
        </p:grpSpPr>
        <p:sp>
          <p:nvSpPr>
            <p:cNvPr id="23" name="Rectangle 22"/>
            <p:cNvSpPr/>
            <p:nvPr/>
          </p:nvSpPr>
          <p:spPr>
            <a:xfrm>
              <a:off x="357504" y="1948272"/>
              <a:ext cx="8601768" cy="93714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628" y="2293603"/>
              <a:ext cx="953430" cy="2868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52584" t="22364" b="20802"/>
            <a:stretch/>
          </p:blipFill>
          <p:spPr>
            <a:xfrm>
              <a:off x="6543520" y="2122294"/>
              <a:ext cx="1344074" cy="6294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t="35268" b="27972"/>
            <a:stretch/>
          </p:blipFill>
          <p:spPr>
            <a:xfrm>
              <a:off x="1494082" y="2243339"/>
              <a:ext cx="1104880" cy="3873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5467" y="2317416"/>
              <a:ext cx="1344070" cy="2392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/>
            <a:srcRect t="29185" b="28684"/>
            <a:stretch/>
          </p:blipFill>
          <p:spPr>
            <a:xfrm>
              <a:off x="4184391" y="2247910"/>
              <a:ext cx="955850" cy="37823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24416" b="15792"/>
            <a:stretch/>
          </p:blipFill>
          <p:spPr>
            <a:xfrm>
              <a:off x="459171" y="2223815"/>
              <a:ext cx="759330" cy="426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3193" y="2131554"/>
              <a:ext cx="650476" cy="61094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Classes were mostly balanced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90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870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(0.13)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962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777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(0.12)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01934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714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(0.11)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50906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1068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(0.16)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99878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770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(0.12)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48850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798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(0.12)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97823" y="3062440"/>
            <a:ext cx="1721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1353 posts </a:t>
            </a:r>
          </a:p>
          <a:p>
            <a:pPr algn="ctr"/>
            <a:r>
              <a:rPr lang="en-US" sz="1200" b="1" i="1" dirty="0" smtClean="0">
                <a:solidFill>
                  <a:srgbClr val="FFFFFF"/>
                </a:solidFill>
                <a:latin typeface="Geomanist"/>
                <a:cs typeface="Geomanist"/>
              </a:rPr>
              <a:t>(0.21)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378" y="3945392"/>
            <a:ext cx="878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Geomanist"/>
                <a:cs typeface="Geomanist"/>
              </a:rPr>
              <a:t>Our baseline is 0.21 </a:t>
            </a:r>
            <a:r>
              <a:rPr lang="mr-IN" dirty="0" smtClean="0">
                <a:solidFill>
                  <a:srgbClr val="FFFFFF"/>
                </a:solidFill>
                <a:latin typeface="Geomanist"/>
                <a:cs typeface="Geomanist"/>
              </a:rPr>
              <a:t>–</a:t>
            </a:r>
            <a:r>
              <a:rPr lang="en-GB" dirty="0" smtClean="0">
                <a:solidFill>
                  <a:srgbClr val="FFFFFF"/>
                </a:solidFill>
                <a:latin typeface="Geomanist"/>
                <a:cs typeface="Geomanist"/>
              </a:rPr>
              <a:t> our dominant class. If we can build a model that can score higher than this, then we can reject the null hypothesis and concede that there are genuine differences in the content produced by our brands</a:t>
            </a:r>
            <a:endParaRPr lang="en-US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10935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71450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2775"/>
            <a:ext cx="5881258" cy="11899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Unsurprisingly, </a:t>
            </a:r>
            <a:r>
              <a:rPr lang="en-US" sz="2800" dirty="0">
                <a:latin typeface="Geomanist"/>
                <a:cs typeface="Geomanist"/>
              </a:rPr>
              <a:t>o</a:t>
            </a:r>
            <a:r>
              <a:rPr lang="en-US" sz="2800" dirty="0" smtClean="0">
                <a:latin typeface="Geomanist"/>
                <a:cs typeface="Geomanist"/>
              </a:rPr>
              <a:t>ur branded content was full of</a:t>
            </a:r>
            <a:r>
              <a:rPr lang="mr-IN" sz="2800" dirty="0" smtClean="0">
                <a:latin typeface="Geomanist"/>
                <a:cs typeface="Geomanist"/>
              </a:rPr>
              <a:t>…</a:t>
            </a:r>
            <a:r>
              <a:rPr lang="en-US" sz="2800" dirty="0" smtClean="0">
                <a:latin typeface="Geomanist"/>
                <a:cs typeface="Geomanist"/>
              </a:rPr>
              <a:t>branding 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84771" y="388602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Geomanist"/>
                <a:cs typeface="Geomanist"/>
              </a:rPr>
              <a:t>This makes things far too easy for a </a:t>
            </a:r>
            <a:r>
              <a:rPr lang="en-US" sz="2400" dirty="0" smtClean="0">
                <a:solidFill>
                  <a:schemeClr val="bg1"/>
                </a:solidFill>
                <a:latin typeface="Geomanist"/>
                <a:cs typeface="Geomanist"/>
              </a:rPr>
              <a:t>model to learn from</a:t>
            </a:r>
            <a:endParaRPr lang="en-US" sz="24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56835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585" y="0"/>
            <a:ext cx="12150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52775"/>
            <a:ext cx="5734538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We need to do some cleaning up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242165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585" y="0"/>
            <a:ext cx="12150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52775"/>
            <a:ext cx="5734538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How?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81" y="1187754"/>
            <a:ext cx="162272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Geomanist"/>
                <a:cs typeface="Geomanist"/>
              </a:rPr>
              <a:t>Extensive &amp; bespoke </a:t>
            </a:r>
          </a:p>
          <a:p>
            <a:pPr algn="ctr"/>
            <a:r>
              <a:rPr lang="en-US" sz="1400" dirty="0" smtClean="0">
                <a:latin typeface="Geomanist"/>
                <a:cs typeface="Geomanist"/>
              </a:rPr>
              <a:t>‘stop word’ </a:t>
            </a:r>
            <a:r>
              <a:rPr lang="en-US" sz="1400" dirty="0">
                <a:latin typeface="Geomanist"/>
                <a:cs typeface="Geomanist"/>
              </a:rPr>
              <a:t>l</a:t>
            </a:r>
            <a:r>
              <a:rPr lang="en-US" sz="1400" dirty="0" smtClean="0">
                <a:latin typeface="Geomanist"/>
                <a:cs typeface="Geomanist"/>
              </a:rPr>
              <a:t>ists</a:t>
            </a:r>
            <a:endParaRPr lang="en-US" sz="14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5830" y="1315200"/>
            <a:ext cx="96469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eomanist"/>
                <a:cs typeface="Geomanist"/>
              </a:rPr>
              <a:t>Lots and lots of regular expressions</a:t>
            </a:r>
            <a:endParaRPr lang="en-US" sz="12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30674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42976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2775"/>
            <a:ext cx="7299172" cy="93098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Remove all ‘hard’ branding cues : specific mentions of a brand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23528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29049"/>
            <a:ext cx="4611302" cy="6148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5565"/>
          <a:stretch/>
        </p:blipFill>
        <p:spPr>
          <a:xfrm>
            <a:off x="4611301" y="0"/>
            <a:ext cx="4532699" cy="55512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252775"/>
            <a:ext cx="9144001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Remove all ‘soft’ branding cues : celebrity endorsements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923" y="1290826"/>
            <a:ext cx="792608" cy="7926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745" y="1443226"/>
            <a:ext cx="792608" cy="7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" y="252775"/>
            <a:ext cx="9144001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Remove all ‘soft’ branding cues : </a:t>
            </a:r>
            <a:r>
              <a:rPr lang="en-US" sz="2800" dirty="0" err="1" smtClean="0">
                <a:latin typeface="Geomanist"/>
                <a:cs typeface="Geomanist"/>
              </a:rPr>
              <a:t>hashtags</a:t>
            </a:r>
            <a:endParaRPr lang="en-US" sz="2800" dirty="0" smtClean="0">
              <a:latin typeface="Geomanist"/>
              <a:cs typeface="Geomanist"/>
            </a:endParaRPr>
          </a:p>
        </p:txBody>
      </p:sp>
      <p:pic>
        <p:nvPicPr>
          <p:cNvPr id="3" name="Picture 2" descr="Sheet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3" b="11418"/>
          <a:stretch/>
        </p:blipFill>
        <p:spPr>
          <a:xfrm>
            <a:off x="1685658" y="1070491"/>
            <a:ext cx="5143500" cy="39743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51" y="4533562"/>
            <a:ext cx="987813" cy="297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2584" t="28371" b="20802"/>
          <a:stretch/>
        </p:blipFill>
        <p:spPr>
          <a:xfrm>
            <a:off x="6829159" y="3282586"/>
            <a:ext cx="925780" cy="387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84" y="3849184"/>
            <a:ext cx="1250804" cy="222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t="29185" b="28684"/>
          <a:stretch/>
        </p:blipFill>
        <p:spPr>
          <a:xfrm>
            <a:off x="1987486" y="1587500"/>
            <a:ext cx="959485" cy="379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t="24416" b="15792"/>
          <a:stretch/>
        </p:blipFill>
        <p:spPr>
          <a:xfrm>
            <a:off x="2946971" y="992188"/>
            <a:ext cx="626739" cy="3519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0207" y="1650458"/>
            <a:ext cx="520293" cy="48867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873375" y="1967173"/>
            <a:ext cx="293688" cy="1719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762625" y="2139132"/>
            <a:ext cx="257582" cy="2818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86500" y="3583253"/>
            <a:ext cx="511582" cy="1632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243277" y="4442152"/>
            <a:ext cx="352286" cy="1828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239376" y="3563681"/>
            <a:ext cx="748110" cy="1828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17900" y="1258173"/>
            <a:ext cx="293688" cy="1719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087" y="2542637"/>
            <a:ext cx="2360508" cy="23605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-2" y="1055050"/>
            <a:ext cx="9144001" cy="148758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45"/>
          <p:cNvSpPr/>
          <p:nvPr/>
        </p:nvSpPr>
        <p:spPr>
          <a:xfrm>
            <a:off x="224519" y="886054"/>
            <a:ext cx="83810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145142" indent="-145142" algn="l">
              <a:buSzPct val="100000"/>
              <a:buChar char="•"/>
              <a:tabLst>
                <a:tab pos="355600" algn="l"/>
              </a:tabLst>
              <a:defRPr sz="2400"/>
            </a:lvl1pPr>
            <a:lvl2pPr marL="526142" indent="-145142" algn="l">
              <a:buSzPct val="100000"/>
              <a:buChar char="•"/>
              <a:defRPr sz="2400"/>
            </a:lvl2pPr>
            <a:lvl3pPr marL="907142" indent="-145142" algn="l">
              <a:buSzPct val="100000"/>
              <a:buChar char="•"/>
              <a:defRPr sz="2400"/>
            </a:lvl3pPr>
            <a:lvl4pPr marL="1288142" indent="-145142" algn="l">
              <a:buSzPct val="100000"/>
              <a:buChar char="•"/>
              <a:defRPr sz="2400"/>
            </a:lvl4pPr>
            <a:lvl5pPr marL="1669142" indent="-145142" algn="l">
              <a:buSzPct val="100000"/>
              <a:buChar char="•"/>
              <a:defRPr sz="2400"/>
            </a:lvl5pPr>
          </a:lstStyle>
          <a:p>
            <a:pPr marL="0" indent="0">
              <a:buNone/>
              <a:defRPr sz="1800"/>
            </a:pPr>
            <a:endParaRPr lang="en-US" sz="1000" dirty="0" smtClean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457" y="1526644"/>
            <a:ext cx="163157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C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44515" y="1526644"/>
            <a:ext cx="163157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ea typeface="+mn-ea"/>
                <a:cs typeface="Geomanist"/>
                <a:sym typeface="Courier"/>
              </a:rPr>
              <a:t>Aims</a:t>
            </a:r>
            <a:endParaRPr kumimoji="0" lang="en-US" sz="2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Geomanist"/>
              <a:ea typeface="+mn-ea"/>
              <a:cs typeface="Geomanist"/>
              <a:sym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7198" y="1526644"/>
            <a:ext cx="163157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D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9395" y="1526644"/>
            <a:ext cx="225650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algn="ctr" defTabSz="584200" latinLnBrk="1" hangingPunct="0">
              <a:spcBef>
                <a:spcPts val="2000"/>
              </a:spcBef>
            </a:pPr>
            <a:r>
              <a:rPr lang="en-US" sz="2200" u="sng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E</a:t>
            </a:r>
            <a:r>
              <a:rPr lang="en-US" sz="2200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DA </a:t>
            </a:r>
            <a:r>
              <a:rPr lang="en-US" sz="2200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| </a:t>
            </a:r>
            <a:r>
              <a:rPr kumimoji="0" lang="en-US" sz="2200" b="0" i="0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M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odelling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44252"/>
            <a:ext cx="3748224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The Agenda :  ‘CADET’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0955" y="1526644"/>
            <a:ext cx="17683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Implica</a:t>
            </a:r>
            <a:r>
              <a:rPr kumimoji="0" lang="en-US" sz="22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t</a:t>
            </a:r>
            <a:r>
              <a:rPr kumimoji="0" lang="en-US" sz="2200" b="0" i="0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"/>
                <a:cs typeface="Geomanist"/>
                <a:sym typeface="Courier"/>
              </a:rPr>
              <a:t>ions</a:t>
            </a:r>
          </a:p>
        </p:txBody>
      </p:sp>
    </p:spTree>
    <p:extLst>
      <p:ext uri="{BB962C8B-B14F-4D97-AF65-F5344CB8AC3E}">
        <p14:creationId xmlns:p14="http://schemas.microsoft.com/office/powerpoint/2010/main" val="414566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418" y="0"/>
            <a:ext cx="10287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2775"/>
            <a:ext cx="5203126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All we want left is the narrative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92492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838418" y="0"/>
            <a:ext cx="10287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2775"/>
            <a:ext cx="5203126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All we want left is the narrative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9" name="Picture 8" descr="Screenshot 2019-02-02 at 10.4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2" y="1246651"/>
            <a:ext cx="3100965" cy="296967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074583" y="1246651"/>
            <a:ext cx="3100965" cy="2969674"/>
            <a:chOff x="688199" y="1373651"/>
            <a:chExt cx="3100965" cy="2969674"/>
          </a:xfrm>
        </p:grpSpPr>
        <p:sp>
          <p:nvSpPr>
            <p:cNvPr id="4" name="Rectangle 3"/>
            <p:cNvSpPr/>
            <p:nvPr/>
          </p:nvSpPr>
          <p:spPr>
            <a:xfrm>
              <a:off x="1701400" y="1875123"/>
              <a:ext cx="700095" cy="2091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Screenshot 2019-02-02 at 10.46.5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99" y="1373651"/>
              <a:ext cx="3100965" cy="29696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20763" y="2005794"/>
              <a:ext cx="1224857" cy="920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4997" y="1879598"/>
              <a:ext cx="1224857" cy="920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81933" y="1702485"/>
              <a:ext cx="258141" cy="172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18000" y="2481385"/>
            <a:ext cx="439615" cy="58615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349871" cy="55242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19410" y="327106"/>
            <a:ext cx="5424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EDA &amp; MODELLING</a:t>
            </a:r>
          </a:p>
        </p:txBody>
      </p:sp>
    </p:spTree>
    <p:extLst>
      <p:ext uri="{BB962C8B-B14F-4D97-AF65-F5344CB8AC3E}">
        <p14:creationId xmlns:p14="http://schemas.microsoft.com/office/powerpoint/2010/main" val="36273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14" y="1616997"/>
            <a:ext cx="3238212" cy="2767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369" y="1616995"/>
            <a:ext cx="3235176" cy="27678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182" y="1616996"/>
            <a:ext cx="151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manist"/>
                <a:cs typeface="Geomanist"/>
              </a:rPr>
              <a:t>r=0.36</a:t>
            </a:r>
            <a:endParaRPr lang="en-US" dirty="0">
              <a:latin typeface="Geomanist"/>
              <a:cs typeface="Geomanis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4281" y="1616996"/>
            <a:ext cx="151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manist"/>
                <a:cs typeface="Geomanist"/>
              </a:rPr>
              <a:t>r=0.38</a:t>
            </a:r>
            <a:endParaRPr lang="en-US" dirty="0">
              <a:latin typeface="Geomanist"/>
              <a:cs typeface="Geomanis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878" y="4384809"/>
            <a:ext cx="50019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latin typeface="Geomanist"/>
                <a:cs typeface="Geomanist"/>
              </a:rPr>
              <a:t>i.e. if a post gets a lot of comments, it doesn’t necessarily get a lot of shares</a:t>
            </a:r>
            <a:endParaRPr lang="en-US" sz="1600" dirty="0">
              <a:latin typeface="Geomanist"/>
              <a:cs typeface="Geomanis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" y="244252"/>
            <a:ext cx="5519616" cy="12992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Engagement metrics aren’t correlated strongly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84618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" y="1958031"/>
            <a:ext cx="8460664" cy="20113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/>
        </p:nvSpPr>
        <p:spPr>
          <a:xfrm>
            <a:off x="-1" y="244252"/>
            <a:ext cx="5519616" cy="12992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Engagement metrics are </a:t>
            </a:r>
            <a:r>
              <a:rPr lang="en-US" sz="2800" dirty="0" smtClean="0">
                <a:latin typeface="Geomanist"/>
                <a:cs typeface="Geomanist"/>
              </a:rPr>
              <a:t>prone </a:t>
            </a:r>
            <a:r>
              <a:rPr lang="en-US" sz="2800" dirty="0" smtClean="0">
                <a:latin typeface="Geomanist"/>
                <a:cs typeface="Geomanist"/>
              </a:rPr>
              <a:t>to </a:t>
            </a:r>
            <a:r>
              <a:rPr lang="en-US" sz="2800" dirty="0" smtClean="0">
                <a:latin typeface="Geomanist"/>
                <a:cs typeface="Geomanist"/>
              </a:rPr>
              <a:t>outliers*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3139" y="4384809"/>
            <a:ext cx="56487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Geomanist"/>
                <a:cs typeface="Geomanist"/>
              </a:rPr>
              <a:t>*</a:t>
            </a:r>
            <a:r>
              <a:rPr lang="en-GB" sz="1600" dirty="0" smtClean="0">
                <a:latin typeface="Geomanist"/>
                <a:cs typeface="Geomanist"/>
              </a:rPr>
              <a:t>posts </a:t>
            </a:r>
            <a:r>
              <a:rPr lang="en-GB" sz="1600" dirty="0" smtClean="0">
                <a:latin typeface="Geomanist"/>
                <a:cs typeface="Geomanist"/>
              </a:rPr>
              <a:t>that were very popular, receiving an unusually high number of shares, comments and responses</a:t>
            </a:r>
            <a:endParaRPr lang="en-US" sz="16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1349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17964"/>
          <a:stretch/>
        </p:blipFill>
        <p:spPr>
          <a:xfrm rot="20390855">
            <a:off x="1342152" y="1103324"/>
            <a:ext cx="3943002" cy="3893638"/>
          </a:xfrm>
          <a:prstGeom prst="rect">
            <a:avLst/>
          </a:prstGeom>
        </p:spPr>
      </p:pic>
      <p:pic>
        <p:nvPicPr>
          <p:cNvPr id="17" name="Picture 16" descr="Screenshot 2019-02-03 at 10.18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154" y="1368687"/>
            <a:ext cx="1740085" cy="107984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1" y="244252"/>
            <a:ext cx="8924992" cy="859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 smtClean="0">
                <a:latin typeface="Geomanist"/>
                <a:cs typeface="Geomanist"/>
              </a:rPr>
              <a:t>Those outliers are usually videos that are entertaining or that carry </a:t>
            </a:r>
            <a:r>
              <a:rPr lang="en-GB" sz="2800" dirty="0" smtClean="0">
                <a:latin typeface="Geomanist"/>
                <a:cs typeface="Geomanist"/>
              </a:rPr>
              <a:t>an emotional resonance of some kind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81100" b="71281"/>
          <a:stretch/>
        </p:blipFill>
        <p:spPr>
          <a:xfrm>
            <a:off x="341922" y="3756647"/>
            <a:ext cx="908399" cy="1118199"/>
          </a:xfrm>
          <a:prstGeom prst="rect">
            <a:avLst/>
          </a:prstGeom>
        </p:spPr>
      </p:pic>
      <p:pic>
        <p:nvPicPr>
          <p:cNvPr id="20" name="Picture 19" descr="Screenshot 2019-02-03 at 10.24.3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22792" r="35399" b="16999"/>
          <a:stretch/>
        </p:blipFill>
        <p:spPr>
          <a:xfrm>
            <a:off x="5414882" y="2532616"/>
            <a:ext cx="1791928" cy="1118192"/>
          </a:xfrm>
          <a:prstGeom prst="rect">
            <a:avLst/>
          </a:prstGeom>
        </p:spPr>
      </p:pic>
      <p:pic>
        <p:nvPicPr>
          <p:cNvPr id="21" name="Picture 20" descr="Screenshot 2019-02-03 at 10.32.1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24007" r="37043" b="15175"/>
          <a:stretch/>
        </p:blipFill>
        <p:spPr>
          <a:xfrm>
            <a:off x="5056318" y="3910542"/>
            <a:ext cx="1469861" cy="96430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68177" y="1599351"/>
            <a:ext cx="3934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891695" y="3386860"/>
            <a:ext cx="393459" cy="381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044590" y="4327176"/>
            <a:ext cx="8471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7008" y="4708760"/>
            <a:ext cx="2676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Geomanist"/>
                <a:cs typeface="Geomanist"/>
              </a:rPr>
              <a:t>Size of circles represents number of </a:t>
            </a:r>
            <a:r>
              <a:rPr lang="en-US" sz="1100" dirty="0" smtClean="0">
                <a:latin typeface="Geomanist"/>
                <a:cs typeface="Geomanist"/>
              </a:rPr>
              <a:t>shares post received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/>
          <a:srcRect b="64598"/>
          <a:stretch/>
        </p:blipFill>
        <p:spPr>
          <a:xfrm>
            <a:off x="7335884" y="1242365"/>
            <a:ext cx="1589107" cy="129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1" y="1123244"/>
            <a:ext cx="8744198" cy="23054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244252"/>
            <a:ext cx="5714817" cy="859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 smtClean="0">
                <a:latin typeface="Geomanist"/>
                <a:cs typeface="Geomanist"/>
              </a:rPr>
              <a:t>Some brands are far more likely to post videos than </a:t>
            </a:r>
            <a:r>
              <a:rPr lang="en-GB" sz="2800" dirty="0" smtClean="0">
                <a:latin typeface="Geomanist"/>
                <a:cs typeface="Geomanist"/>
              </a:rPr>
              <a:t>others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183" y="3877591"/>
            <a:ext cx="5714817" cy="859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dirty="0" smtClean="0">
                <a:latin typeface="Geomanist"/>
                <a:cs typeface="Geomanist"/>
              </a:rPr>
              <a:t>Does this mean they also get a lot of shares?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43616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4253"/>
            <a:ext cx="8369473" cy="8674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Not </a:t>
            </a:r>
            <a:r>
              <a:rPr lang="en-US" sz="2800" dirty="0" smtClean="0">
                <a:latin typeface="Geomanist"/>
                <a:cs typeface="Geomanist"/>
              </a:rPr>
              <a:t>in all </a:t>
            </a:r>
            <a:r>
              <a:rPr lang="en-US" sz="2800" dirty="0" smtClean="0">
                <a:latin typeface="Geomanist"/>
                <a:cs typeface="Geomanist"/>
              </a:rPr>
              <a:t>cases</a:t>
            </a:r>
            <a:r>
              <a:rPr lang="en-US" sz="2800" dirty="0">
                <a:latin typeface="Geomanist"/>
                <a:cs typeface="Geomanist"/>
              </a:rPr>
              <a:t> </a:t>
            </a:r>
            <a:r>
              <a:rPr lang="en-US" sz="2800" dirty="0" smtClean="0">
                <a:latin typeface="Geomanist"/>
                <a:cs typeface="Geomanist"/>
              </a:rPr>
              <a:t>and </a:t>
            </a:r>
            <a:r>
              <a:rPr lang="en-US" sz="2800" dirty="0" smtClean="0">
                <a:latin typeface="Geomanist"/>
                <a:cs typeface="Geomanist"/>
              </a:rPr>
              <a:t>particularly with ASDA </a:t>
            </a:r>
            <a:r>
              <a:rPr lang="mr-IN" sz="2800" dirty="0" smtClean="0">
                <a:latin typeface="Geomanist"/>
                <a:cs typeface="Geomanist"/>
              </a:rPr>
              <a:t>–</a:t>
            </a:r>
            <a:r>
              <a:rPr lang="en-US" sz="2800" dirty="0" smtClean="0">
                <a:latin typeface="Geomanist"/>
                <a:cs typeface="Geomanist"/>
              </a:rPr>
              <a:t> whose posts without videos consistently get shared more</a:t>
            </a:r>
            <a:endParaRPr lang="en-US" sz="2800" dirty="0">
              <a:latin typeface="Geomanist"/>
              <a:cs typeface="Geomanis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46639" y="1111654"/>
            <a:ext cx="7606042" cy="4031846"/>
            <a:chOff x="859917" y="1213462"/>
            <a:chExt cx="7164386" cy="37977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17" y="1213462"/>
              <a:ext cx="7164386" cy="379773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848585" y="1366148"/>
              <a:ext cx="404102" cy="3309542"/>
            </a:xfrm>
            <a:prstGeom prst="rect">
              <a:avLst/>
            </a:prstGeom>
            <a:noFill/>
            <a:ln>
              <a:solidFill>
                <a:srgbClr val="008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24176" y="3097884"/>
              <a:ext cx="404102" cy="1577805"/>
            </a:xfrm>
            <a:prstGeom prst="rect">
              <a:avLst/>
            </a:prstGeom>
            <a:noFill/>
            <a:ln>
              <a:solidFill>
                <a:srgbClr val="008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72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01-23 at 12.21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58"/>
          <a:stretch/>
        </p:blipFill>
        <p:spPr>
          <a:xfrm>
            <a:off x="5141543" y="1361489"/>
            <a:ext cx="2807462" cy="2832536"/>
          </a:xfrm>
          <a:prstGeom prst="rect">
            <a:avLst/>
          </a:prstGeom>
        </p:spPr>
      </p:pic>
      <p:pic>
        <p:nvPicPr>
          <p:cNvPr id="3" name="Picture 2" descr="Screenshot 2019-01-23 at 12.20.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93"/>
          <a:stretch/>
        </p:blipFill>
        <p:spPr>
          <a:xfrm>
            <a:off x="740803" y="1361489"/>
            <a:ext cx="2996022" cy="28325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252775"/>
            <a:ext cx="8959273" cy="91145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Qualitatively, it </a:t>
            </a:r>
            <a:r>
              <a:rPr lang="en-US" sz="2800" dirty="0" smtClean="0">
                <a:latin typeface="Geomanist"/>
                <a:cs typeface="Geomanist"/>
              </a:rPr>
              <a:t>feels there is a big difference in what supermarket brands talk about on Facebook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516" y="4280071"/>
            <a:ext cx="359305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Short. To the point.</a:t>
            </a:r>
            <a:br>
              <a:rPr lang="en-GB" dirty="0" smtClean="0">
                <a:latin typeface="Geomanist"/>
                <a:cs typeface="Geomanist"/>
              </a:rPr>
            </a:br>
            <a:r>
              <a:rPr lang="en-GB" dirty="0" smtClean="0">
                <a:latin typeface="Geomanist"/>
                <a:cs typeface="Geomanist"/>
              </a:rPr>
              <a:t>Food. </a:t>
            </a:r>
            <a:r>
              <a:rPr lang="en-GB" dirty="0">
                <a:latin typeface="Geomanist"/>
                <a:cs typeface="Geomanist"/>
              </a:rPr>
              <a:t>R</a:t>
            </a:r>
            <a:r>
              <a:rPr lang="en-GB" dirty="0" smtClean="0">
                <a:latin typeface="Geomanist"/>
                <a:cs typeface="Geomanist"/>
              </a:rPr>
              <a:t>ecipes.</a:t>
            </a:r>
            <a:endParaRPr lang="en-US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9998" y="4280071"/>
            <a:ext cx="345016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Wordier. </a:t>
            </a:r>
          </a:p>
          <a:p>
            <a:pPr algn="ctr"/>
            <a:r>
              <a:rPr lang="en-GB" dirty="0" smtClean="0">
                <a:latin typeface="Geomanist"/>
                <a:cs typeface="Geomanist"/>
              </a:rPr>
              <a:t>People. Causes</a:t>
            </a:r>
            <a:endParaRPr lang="en-US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417364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307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2845903"/>
            <a:ext cx="4197922" cy="9290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Our choice of words influences our identity</a:t>
            </a:r>
            <a:endParaRPr lang="en-US" sz="28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5714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7250"/>
            <a:ext cx="9144000" cy="6000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644" y="3480536"/>
            <a:ext cx="556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CONTEXT</a:t>
            </a:r>
            <a:endParaRPr lang="en-US" sz="72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96478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4252"/>
            <a:ext cx="7767700" cy="76687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Geomanist"/>
                <a:cs typeface="Geomanist"/>
              </a:rPr>
              <a:t>Sainsbury’s talk about their magazine/recipes.....</a:t>
            </a:r>
            <a:r>
              <a:rPr lang="en-GB" sz="2400" dirty="0" smtClean="0">
                <a:latin typeface="Geomanist"/>
                <a:cs typeface="Geomanist"/>
              </a:rPr>
              <a:t>.less so for ASDA who focus on people and communities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6" name="Picture 5" descr="asda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43" y="1976086"/>
            <a:ext cx="4408377" cy="2719621"/>
          </a:xfrm>
          <a:prstGeom prst="rect">
            <a:avLst/>
          </a:prstGeom>
        </p:spPr>
      </p:pic>
      <p:pic>
        <p:nvPicPr>
          <p:cNvPr id="7" name="Picture 6" descr="sains_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" y="1976086"/>
            <a:ext cx="4408377" cy="2719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643" y="1389811"/>
            <a:ext cx="1869520" cy="562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7" y="1483198"/>
            <a:ext cx="2635500" cy="4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9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244252"/>
            <a:ext cx="6608709" cy="7915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Lidl</a:t>
            </a:r>
            <a:r>
              <a:rPr lang="en-GB" sz="2400" dirty="0">
                <a:latin typeface="Geomanist"/>
                <a:cs typeface="Geomanist"/>
              </a:rPr>
              <a:t> </a:t>
            </a:r>
            <a:r>
              <a:rPr lang="en-GB" sz="2400" dirty="0" smtClean="0">
                <a:latin typeface="Geomanist"/>
                <a:cs typeface="Geomanist"/>
              </a:rPr>
              <a:t>talk about price and stock availability whereas Waitrose focus on recipes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2" name="Picture 1" descr="waitrose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29" y="2064192"/>
            <a:ext cx="4442335" cy="2740571"/>
          </a:xfrm>
          <a:prstGeom prst="rect">
            <a:avLst/>
          </a:prstGeom>
        </p:spPr>
      </p:pic>
      <p:pic>
        <p:nvPicPr>
          <p:cNvPr id="3" name="Picture 2" descr="lidl_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7" y="2064192"/>
            <a:ext cx="4442335" cy="2740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35268" b="27972"/>
          <a:stretch/>
        </p:blipFill>
        <p:spPr>
          <a:xfrm>
            <a:off x="4543050" y="1304849"/>
            <a:ext cx="2774012" cy="972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7" y="1228142"/>
            <a:ext cx="862484" cy="8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4252"/>
            <a:ext cx="7015590" cy="7915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M&amp;S talk about new things to shop</a:t>
            </a:r>
            <a:r>
              <a:rPr lang="en-GB" sz="2400" dirty="0">
                <a:latin typeface="Geomanist"/>
                <a:cs typeface="Geomanist"/>
              </a:rPr>
              <a:t> </a:t>
            </a:r>
            <a:r>
              <a:rPr lang="en-GB" sz="2400" dirty="0" smtClean="0">
                <a:latin typeface="Geomanist"/>
                <a:cs typeface="Geomanist"/>
              </a:rPr>
              <a:t>for, Morrisons (a bit like Asda), avoid talking about food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6" name="Picture 5" descr="mn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r="14980" b="3895"/>
          <a:stretch/>
        </p:blipFill>
        <p:spPr>
          <a:xfrm>
            <a:off x="126288" y="2071036"/>
            <a:ext cx="4441290" cy="2774166"/>
          </a:xfrm>
          <a:prstGeom prst="rect">
            <a:avLst/>
          </a:prstGeom>
        </p:spPr>
      </p:pic>
      <p:pic>
        <p:nvPicPr>
          <p:cNvPr id="7" name="Picture 6" descr="Morrisons_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67" y="2071036"/>
            <a:ext cx="4496791" cy="2774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2584" t="22364" b="20802"/>
          <a:stretch/>
        </p:blipFill>
        <p:spPr>
          <a:xfrm>
            <a:off x="4567578" y="1124766"/>
            <a:ext cx="2016868" cy="9445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24416" b="15792"/>
          <a:stretch/>
        </p:blipFill>
        <p:spPr>
          <a:xfrm>
            <a:off x="126288" y="1429444"/>
            <a:ext cx="1139423" cy="6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1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Tesco owns </a:t>
            </a:r>
            <a:r>
              <a:rPr lang="en-GB" sz="2400" dirty="0" smtClean="0">
                <a:latin typeface="Geomanist"/>
                <a:cs typeface="Geomanist"/>
              </a:rPr>
              <a:t>Christmas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313" y="4804763"/>
            <a:ext cx="5576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Geomanist"/>
                <a:cs typeface="Geomanist"/>
              </a:rPr>
              <a:t>Weighted term frequencies by brand :  (TF-IDF) Vectorisation</a:t>
            </a:r>
            <a:endParaRPr lang="en-US" sz="1100" dirty="0">
              <a:latin typeface="Geomanist"/>
              <a:cs typeface="Geomanist"/>
            </a:endParaRPr>
          </a:p>
        </p:txBody>
      </p:sp>
      <p:pic>
        <p:nvPicPr>
          <p:cNvPr id="2" name="Picture 1" descr="tesco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34" y="1827835"/>
            <a:ext cx="4706193" cy="2903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9185" b="28684"/>
          <a:stretch/>
        </p:blipFill>
        <p:spPr>
          <a:xfrm>
            <a:off x="2372234" y="1025567"/>
            <a:ext cx="2027443" cy="8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6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394"/>
          <a:stretch/>
        </p:blipFill>
        <p:spPr>
          <a:xfrm>
            <a:off x="-1337331" y="0"/>
            <a:ext cx="10900673" cy="51264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19721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Modelling Approach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3102" y="2046018"/>
            <a:ext cx="1667808" cy="2462213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Logistic Regression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KNN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Random Forest Classifier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SVM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Multi-Layer Perceptron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71448" y="2584627"/>
            <a:ext cx="962016" cy="1384995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Grid Search with 5 fold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Cross Validation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804" y="2907792"/>
            <a:ext cx="1164198" cy="738664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Ensemble 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Voting Classifier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76676" y="2829534"/>
            <a:ext cx="1625216" cy="892552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FFFF"/>
                </a:solidFill>
                <a:latin typeface="Geomanist"/>
                <a:cs typeface="Geomanist"/>
              </a:rPr>
              <a:t>‘Frankenstein’ Classifier </a:t>
            </a:r>
            <a:endParaRPr lang="en-GB" sz="1400" dirty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GB" sz="2400" b="1" dirty="0" smtClean="0">
                <a:solidFill>
                  <a:srgbClr val="FFFFFF"/>
                </a:solidFill>
                <a:latin typeface="Geomanist"/>
                <a:cs typeface="Geomanist"/>
              </a:rPr>
              <a:t>0.699</a:t>
            </a:r>
            <a:endParaRPr lang="en-US" sz="2400" b="1" dirty="0" smtClean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373" y="1114994"/>
            <a:ext cx="1259042" cy="276999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Round </a:t>
            </a:r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1</a:t>
            </a:r>
            <a:endParaRPr lang="en-US" sz="1200" u="sng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1829" y="1022661"/>
            <a:ext cx="1259042" cy="461665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Performance Optimization</a:t>
            </a:r>
            <a:endParaRPr lang="en-US" sz="1200" u="sng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76807" y="1114994"/>
            <a:ext cx="1259042" cy="276999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Round </a:t>
            </a:r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2</a:t>
            </a:r>
            <a:endParaRPr lang="en-US" sz="1200" u="sng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1596" y="1022661"/>
            <a:ext cx="911110" cy="461665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u="sng">
                <a:solidFill>
                  <a:srgbClr val="FFFFFF"/>
                </a:solidFill>
                <a:latin typeface="Geomanist"/>
                <a:cs typeface="Geomanist"/>
              </a:defRPr>
            </a:lvl1pPr>
          </a:lstStyle>
          <a:p>
            <a:r>
              <a:rPr lang="en-US" dirty="0"/>
              <a:t>Finalist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Winner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75196" y="1022661"/>
            <a:ext cx="1259042" cy="461665"/>
          </a:xfrm>
          <a:prstGeom prst="rect">
            <a:avLst/>
          </a:prstGeom>
          <a:solidFill>
            <a:srgbClr val="FFFFFF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FFFFFF"/>
                </a:solidFill>
                <a:latin typeface="Geomanist"/>
                <a:cs typeface="Geomanist"/>
              </a:rPr>
              <a:t>Performance Optimization</a:t>
            </a:r>
            <a:endParaRPr lang="en-US" sz="1200" u="sng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9769" y="4570719"/>
            <a:ext cx="374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Metric : classifier accuracy score on </a:t>
            </a:r>
          </a:p>
          <a:p>
            <a:pPr algn="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Test/unseen data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3733" y="1607436"/>
            <a:ext cx="1667808" cy="3339376"/>
          </a:xfrm>
          <a:prstGeom prst="rect">
            <a:avLst/>
          </a:prstGeom>
          <a:solidFill>
            <a:srgbClr val="FF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Logistic Regression</a:t>
            </a:r>
          </a:p>
          <a:p>
            <a:pPr algn="ctr"/>
            <a:r>
              <a:rPr lang="en-US" sz="1050" dirty="0" smtClean="0">
                <a:solidFill>
                  <a:srgbClr val="FFFFFF"/>
                </a:solidFill>
                <a:latin typeface="Geomanist"/>
                <a:cs typeface="Geomanist"/>
              </a:rPr>
              <a:t>(0.692)</a:t>
            </a:r>
          </a:p>
          <a:p>
            <a:pPr algn="ctr"/>
            <a:endParaRPr lang="en-US" sz="105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KNN</a:t>
            </a:r>
          </a:p>
          <a:p>
            <a:pPr algn="ctr"/>
            <a:r>
              <a:rPr lang="en-US" sz="1050" dirty="0">
                <a:solidFill>
                  <a:srgbClr val="FFFFFF"/>
                </a:solidFill>
                <a:latin typeface="Geomanist"/>
                <a:cs typeface="Geomanist"/>
              </a:rPr>
              <a:t>(</a:t>
            </a:r>
            <a:r>
              <a:rPr lang="en-US" sz="1050" dirty="0" smtClean="0">
                <a:solidFill>
                  <a:srgbClr val="FFFFFF"/>
                </a:solidFill>
                <a:latin typeface="Geomanist"/>
                <a:cs typeface="Geomanist"/>
              </a:rPr>
              <a:t>0.47)</a:t>
            </a:r>
            <a:endParaRPr lang="en-US" sz="1050" dirty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Random Forest Classifier</a:t>
            </a:r>
          </a:p>
          <a:p>
            <a:pPr algn="ctr"/>
            <a:r>
              <a:rPr lang="en-US" sz="1050" dirty="0">
                <a:solidFill>
                  <a:srgbClr val="FFFFFF"/>
                </a:solidFill>
                <a:latin typeface="Geomanist"/>
                <a:cs typeface="Geomanist"/>
              </a:rPr>
              <a:t>(</a:t>
            </a:r>
            <a:r>
              <a:rPr lang="en-US" sz="1050" dirty="0" smtClean="0">
                <a:solidFill>
                  <a:srgbClr val="FFFFFF"/>
                </a:solidFill>
                <a:latin typeface="Geomanist"/>
                <a:cs typeface="Geomanist"/>
              </a:rPr>
              <a:t>0.61)</a:t>
            </a:r>
            <a:endParaRPr lang="en-US" sz="1050" dirty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SVM</a:t>
            </a:r>
          </a:p>
          <a:p>
            <a:pPr algn="ctr"/>
            <a:r>
              <a:rPr lang="en-US" sz="1050" dirty="0">
                <a:solidFill>
                  <a:srgbClr val="FFFFFF"/>
                </a:solidFill>
                <a:latin typeface="Geomanist"/>
                <a:cs typeface="Geomanist"/>
              </a:rPr>
              <a:t>(0.69)</a:t>
            </a:r>
          </a:p>
          <a:p>
            <a:pPr algn="ctr"/>
            <a:endParaRPr lang="en-US" sz="1400" dirty="0" smtClean="0">
              <a:solidFill>
                <a:srgbClr val="FFFFFF"/>
              </a:solidFill>
              <a:latin typeface="Geomanist"/>
              <a:cs typeface="Geomanist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</a:rPr>
              <a:t>Multi Layer Perceptron</a:t>
            </a:r>
          </a:p>
          <a:p>
            <a:pPr algn="ctr"/>
            <a:r>
              <a:rPr lang="en-US" sz="1050" dirty="0">
                <a:solidFill>
                  <a:srgbClr val="FFFFFF"/>
                </a:solidFill>
                <a:latin typeface="Geomanist"/>
                <a:cs typeface="Geomanist"/>
              </a:rPr>
              <a:t>(</a:t>
            </a:r>
            <a:r>
              <a:rPr lang="en-US" sz="1050" dirty="0" smtClean="0">
                <a:solidFill>
                  <a:srgbClr val="FFFFFF"/>
                </a:solidFill>
                <a:latin typeface="Geomanist"/>
                <a:cs typeface="Geomanist"/>
              </a:rPr>
              <a:t>0.68)</a:t>
            </a:r>
            <a:endParaRPr lang="en-US" sz="105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  <p:cxnSp>
        <p:nvCxnSpPr>
          <p:cNvPr id="21" name="Straight Arrow Connector 20"/>
          <p:cNvCxnSpPr>
            <a:stCxn id="2" idx="3"/>
            <a:endCxn id="3" idx="1"/>
          </p:cNvCxnSpPr>
          <p:nvPr/>
        </p:nvCxnSpPr>
        <p:spPr>
          <a:xfrm>
            <a:off x="2180910" y="3277125"/>
            <a:ext cx="59053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3"/>
          </p:cNvCxnSpPr>
          <p:nvPr/>
        </p:nvCxnSpPr>
        <p:spPr>
          <a:xfrm>
            <a:off x="3733464" y="3277125"/>
            <a:ext cx="49026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</p:cNvCxnSpPr>
          <p:nvPr/>
        </p:nvCxnSpPr>
        <p:spPr>
          <a:xfrm>
            <a:off x="5891541" y="3277124"/>
            <a:ext cx="192263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248002" y="3277123"/>
            <a:ext cx="192263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28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946" b="14490"/>
          <a:stretch/>
        </p:blipFill>
        <p:spPr>
          <a:xfrm>
            <a:off x="-3633500" y="0"/>
            <a:ext cx="127775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Classifier </a:t>
            </a:r>
            <a:r>
              <a:rPr lang="en-US" sz="2800" dirty="0" smtClean="0">
                <a:latin typeface="Geomanist"/>
                <a:cs typeface="Geomanist"/>
              </a:rPr>
              <a:t>Evaluation : Confusion matrix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6" name="Picture 5" descr="Screenshot 2019-01-24 at 13.26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7" y="2304510"/>
            <a:ext cx="4239174" cy="1675249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pic>
      <p:pic>
        <p:nvPicPr>
          <p:cNvPr id="9" name="Picture 8" descr="Screenshot 2019-01-24 at 13.26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07" y="2389738"/>
            <a:ext cx="4546055" cy="1473259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pic>
      <p:sp>
        <p:nvSpPr>
          <p:cNvPr id="22" name="TextBox 21"/>
          <p:cNvSpPr txBox="1"/>
          <p:nvPr/>
        </p:nvSpPr>
        <p:spPr>
          <a:xfrm>
            <a:off x="1199006" y="1185314"/>
            <a:ext cx="6483229" cy="923330"/>
          </a:xfrm>
          <a:prstGeom prst="rect">
            <a:avLst/>
          </a:prstGeom>
          <a:solidFill>
            <a:srgbClr val="FFFFFF">
              <a:alpha val="8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High precision with Waitrose, Sainsbury’s and </a:t>
            </a:r>
            <a:r>
              <a:rPr lang="en-GB" dirty="0" smtClean="0">
                <a:latin typeface="Geomanist"/>
                <a:cs typeface="Geomanist"/>
              </a:rPr>
              <a:t>ASDA i.e. when our model predicted these brands over 80% of the time it was correct</a:t>
            </a:r>
            <a:endParaRPr lang="en-US" dirty="0">
              <a:latin typeface="Geomanist"/>
              <a:cs typeface="Geomanis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6045" y="4578326"/>
            <a:ext cx="5044560" cy="369332"/>
          </a:xfrm>
          <a:prstGeom prst="rect">
            <a:avLst/>
          </a:prstGeom>
          <a:solidFill>
            <a:srgbClr val="FFFFFF">
              <a:alpha val="8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Geomanist"/>
                <a:cs typeface="Geomanist"/>
              </a:rPr>
              <a:t>Poorer performance with M&amp;S and Tesco</a:t>
            </a:r>
            <a:endParaRPr lang="en-US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1320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093675"/>
            <a:ext cx="9144001" cy="9144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91" y="873183"/>
            <a:ext cx="3925902" cy="28513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Classifier </a:t>
            </a:r>
            <a:r>
              <a:rPr lang="en-US" sz="2800" dirty="0" smtClean="0">
                <a:latin typeface="Geomanist"/>
                <a:cs typeface="Geomanist"/>
              </a:rPr>
              <a:t>Evaluation : ROC-AUC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6091" y="3823467"/>
            <a:ext cx="3586459" cy="140807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Geomanist"/>
                <a:cs typeface="Geomanist"/>
              </a:rPr>
              <a:t>Area under ROC curve (ROC-AUC):</a:t>
            </a:r>
          </a:p>
          <a:p>
            <a:r>
              <a:rPr lang="en-US" sz="1000" dirty="0">
                <a:latin typeface="Geomanist"/>
                <a:cs typeface="Geomanist"/>
              </a:rPr>
              <a:t>Sainsbury's: 0.93</a:t>
            </a:r>
          </a:p>
          <a:p>
            <a:r>
              <a:rPr lang="en-US" sz="1000" dirty="0">
                <a:latin typeface="Geomanist"/>
                <a:cs typeface="Geomanist"/>
              </a:rPr>
              <a:t>Tesco: 0.89</a:t>
            </a:r>
          </a:p>
          <a:p>
            <a:r>
              <a:rPr lang="en-US" sz="1000" dirty="0">
                <a:latin typeface="Geomanist"/>
                <a:cs typeface="Geomanist"/>
              </a:rPr>
              <a:t>Waitrose: 0.96</a:t>
            </a:r>
          </a:p>
          <a:p>
            <a:r>
              <a:rPr lang="en-US" sz="1000" dirty="0" err="1">
                <a:latin typeface="Geomanist"/>
                <a:cs typeface="Geomanist"/>
              </a:rPr>
              <a:t>Lidl</a:t>
            </a:r>
            <a:r>
              <a:rPr lang="en-US" sz="1000" dirty="0">
                <a:latin typeface="Geomanist"/>
                <a:cs typeface="Geomanist"/>
              </a:rPr>
              <a:t>: 0.92</a:t>
            </a:r>
          </a:p>
          <a:p>
            <a:r>
              <a:rPr lang="en-US" sz="1000" dirty="0">
                <a:latin typeface="Geomanist"/>
                <a:cs typeface="Geomanist"/>
              </a:rPr>
              <a:t>M&amp;S: 0.92</a:t>
            </a:r>
          </a:p>
          <a:p>
            <a:r>
              <a:rPr lang="en-US" sz="1000" dirty="0">
                <a:latin typeface="Geomanist"/>
                <a:cs typeface="Geomanist"/>
              </a:rPr>
              <a:t>Morrisons: 0.94</a:t>
            </a:r>
          </a:p>
          <a:p>
            <a:r>
              <a:rPr lang="en-US" sz="1000" dirty="0">
                <a:latin typeface="Geomanist"/>
                <a:cs typeface="Geomanist"/>
              </a:rPr>
              <a:t>ASDA: 0.93</a:t>
            </a:r>
          </a:p>
        </p:txBody>
      </p:sp>
      <p:sp>
        <p:nvSpPr>
          <p:cNvPr id="7" name="Rectangle 6"/>
          <p:cNvSpPr/>
          <p:nvPr/>
        </p:nvSpPr>
        <p:spPr>
          <a:xfrm>
            <a:off x="4523756" y="860546"/>
            <a:ext cx="429540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 smtClean="0">
              <a:solidFill>
                <a:schemeClr val="bg1"/>
              </a:solidFill>
              <a:latin typeface="Geomanist"/>
              <a:cs typeface="Geomanis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Geomanist"/>
                <a:cs typeface="Geomanist"/>
              </a:rPr>
              <a:t>ROC-AUC Curve Interpretation</a:t>
            </a:r>
          </a:p>
          <a:p>
            <a:endParaRPr lang="en-US" sz="1600" dirty="0">
              <a:solidFill>
                <a:schemeClr val="bg1"/>
              </a:solidFill>
              <a:latin typeface="Geomanist"/>
              <a:cs typeface="Geomanist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All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classes (brands) have high ROC-AUC scores which implies that for most of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our brands,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our model has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been able to provide strong separability between </a:t>
            </a:r>
            <a:r>
              <a:rPr lang="en-US" sz="1400" b="1" dirty="0">
                <a:solidFill>
                  <a:schemeClr val="bg1"/>
                </a:solidFill>
                <a:latin typeface="Geomanist"/>
                <a:cs typeface="Geomanist"/>
              </a:rPr>
              <a:t>true positives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for that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brand (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i.e. predicting 'Waitrose' and it being brand 'Waitrose') and true negatives (i.e. correctly predicting it as something else other than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Waitrose)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.</a:t>
            </a:r>
          </a:p>
          <a:p>
            <a:endParaRPr lang="en-US" sz="1400" dirty="0">
              <a:solidFill>
                <a:schemeClr val="bg1"/>
              </a:solidFill>
              <a:latin typeface="Geomanist"/>
              <a:cs typeface="Geomanist"/>
            </a:endParaRPr>
          </a:p>
          <a:p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The only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brand that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has slightly weaker AUC scores is Tesco - this implies that the proportion of false positives and false negatives for Tesco is higher i.e. that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our model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sometimes incorrectly classed a post as Tesco when it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was Morrisons </a:t>
            </a:r>
            <a:r>
              <a:rPr lang="en-US" sz="1400" dirty="0">
                <a:solidFill>
                  <a:schemeClr val="bg1"/>
                </a:solidFill>
                <a:latin typeface="Geomanist"/>
                <a:cs typeface="Geomanist"/>
              </a:rPr>
              <a:t>(False Positive) and should have classed a post as Tesco, when it classed it as something </a:t>
            </a:r>
            <a:r>
              <a:rPr lang="en-US" sz="1400" dirty="0" smtClean="0">
                <a:solidFill>
                  <a:schemeClr val="bg1"/>
                </a:solidFill>
                <a:latin typeface="Geomanist"/>
                <a:cs typeface="Geomanist"/>
              </a:rPr>
              <a:t>else (e.g. Morrisons)</a:t>
            </a:r>
            <a:endParaRPr lang="en-US" sz="14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57425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Testing the model on new data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52" y="1914770"/>
            <a:ext cx="6353120" cy="22557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 descr="unseen_sainsbury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6" y="1668973"/>
            <a:ext cx="2006774" cy="2638989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295770" y="2696308"/>
            <a:ext cx="281075" cy="498230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95770" y="4493577"/>
            <a:ext cx="666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Geomanist"/>
                <a:cs typeface="Geomanist"/>
              </a:rPr>
              <a:t>Note </a:t>
            </a:r>
            <a:r>
              <a:rPr lang="mr-IN" sz="1400" dirty="0" smtClean="0">
                <a:latin typeface="Geomanist"/>
                <a:cs typeface="Geomanist"/>
              </a:rPr>
              <a:t>–</a:t>
            </a:r>
            <a:r>
              <a:rPr lang="en-US" sz="1400" dirty="0" smtClean="0">
                <a:latin typeface="Geomanist"/>
                <a:cs typeface="Geomanist"/>
              </a:rPr>
              <a:t> there is a pre-processor in the pipeline that removes all branding cues before the model makes any predictions !</a:t>
            </a:r>
            <a:endParaRPr lang="en-US" sz="14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94164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Testing the model on new data</a:t>
            </a:r>
            <a:endParaRPr lang="en-US" sz="2800" dirty="0">
              <a:latin typeface="Geomanist"/>
              <a:cs typeface="Geomanist"/>
            </a:endParaRPr>
          </a:p>
        </p:txBody>
      </p:sp>
      <p:pic>
        <p:nvPicPr>
          <p:cNvPr id="7" name="Picture 6" descr="unseen_lid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9" y="1727587"/>
            <a:ext cx="1986381" cy="2531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52" y="2035863"/>
            <a:ext cx="6399092" cy="227209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295770" y="2696308"/>
            <a:ext cx="281075" cy="498230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Testing the model on new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837" y="1920787"/>
            <a:ext cx="6326037" cy="2231135"/>
          </a:xfrm>
          <a:prstGeom prst="rect">
            <a:avLst/>
          </a:prstGeom>
        </p:spPr>
      </p:pic>
      <p:pic>
        <p:nvPicPr>
          <p:cNvPr id="2" name="Picture 1" descr="unseen_waitr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0" y="1740691"/>
            <a:ext cx="1805023" cy="234284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295770" y="2696308"/>
            <a:ext cx="281075" cy="498230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8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In 2018, almost two thirds of all advertising spend was on digital</a:t>
            </a:r>
            <a:endParaRPr lang="en-US" sz="2400" dirty="0">
              <a:latin typeface="Geomanist"/>
              <a:cs typeface="Geomanis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161" y="4808278"/>
            <a:ext cx="6479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Geomanist"/>
                <a:cs typeface="Geomanist"/>
              </a:rPr>
              <a:t>https://</a:t>
            </a:r>
            <a:r>
              <a:rPr lang="en-US" sz="1200" dirty="0" err="1">
                <a:latin typeface="Geomanist"/>
                <a:cs typeface="Geomanist"/>
              </a:rPr>
              <a:t>www.emarketer.com</a:t>
            </a:r>
            <a:r>
              <a:rPr lang="en-US" sz="1200" dirty="0">
                <a:latin typeface="Geomanist"/>
                <a:cs typeface="Geomanist"/>
              </a:rPr>
              <a:t>/content/more-than-60-of-uk-media-ad-spending-is-digital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9027"/>
          <a:stretch/>
        </p:blipFill>
        <p:spPr>
          <a:xfrm>
            <a:off x="2619255" y="1488730"/>
            <a:ext cx="3620230" cy="28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Geomanist"/>
                <a:cs typeface="Geomanist"/>
              </a:rPr>
              <a:t>Testing the model on new 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38" y="1885462"/>
            <a:ext cx="6356311" cy="2193788"/>
          </a:xfrm>
          <a:prstGeom prst="rect">
            <a:avLst/>
          </a:prstGeom>
        </p:spPr>
      </p:pic>
      <p:pic>
        <p:nvPicPr>
          <p:cNvPr id="3" name="Picture 2" descr="unseen_as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4" y="1728214"/>
            <a:ext cx="1934964" cy="243479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295770" y="2696308"/>
            <a:ext cx="281075" cy="498230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8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93836"/>
            <a:ext cx="9178201" cy="58373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644" y="327106"/>
            <a:ext cx="825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FFFF"/>
                </a:solidFill>
                <a:latin typeface="Geomanist"/>
                <a:cs typeface="Geomanist"/>
              </a:rPr>
              <a:t>IMPLICATIONS</a:t>
            </a:r>
            <a:endParaRPr lang="en-US" sz="5400" dirty="0">
              <a:solidFill>
                <a:srgbClr val="FFFFFF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242777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Sense checking your social content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5707" y="4009994"/>
            <a:ext cx="504356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Geomanist"/>
                <a:cs typeface="Geomanist"/>
              </a:rPr>
              <a:t>I have no doubt that most social media </a:t>
            </a:r>
            <a:r>
              <a:rPr lang="en-GB" dirty="0" smtClean="0">
                <a:latin typeface="Geomanist"/>
                <a:cs typeface="Geomanist"/>
              </a:rPr>
              <a:t>managers know </a:t>
            </a:r>
            <a:r>
              <a:rPr lang="en-GB" dirty="0">
                <a:latin typeface="Geomanist"/>
                <a:cs typeface="Geomanist"/>
              </a:rPr>
              <a:t>what they’re doing, but a little sense check </a:t>
            </a:r>
            <a:r>
              <a:rPr lang="en-GB" dirty="0" smtClean="0">
                <a:latin typeface="Geomanist"/>
                <a:cs typeface="Geomanist"/>
              </a:rPr>
              <a:t>never hurt anyone</a:t>
            </a:r>
            <a:endParaRPr lang="en-GB" dirty="0">
              <a:latin typeface="Geomanist"/>
              <a:cs typeface="Geomanis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6309">
            <a:off x="241785" y="1256727"/>
            <a:ext cx="5755244" cy="26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2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02-04 at 12.16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5" t="19205"/>
          <a:stretch/>
        </p:blipFill>
        <p:spPr>
          <a:xfrm>
            <a:off x="-10952" y="-1"/>
            <a:ext cx="9154951" cy="5261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Transferability to other categories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935" y="2970771"/>
            <a:ext cx="6973018" cy="20108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84200" latinLnBrk="1" hangingPunct="0">
              <a:spcBef>
                <a:spcPts val="2000"/>
              </a:spcBef>
            </a:pPr>
            <a:r>
              <a:rPr lang="en-US" dirty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Facebook pages </a:t>
            </a: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are (mostly) built with consistent html.</a:t>
            </a:r>
            <a:b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Furthermore, the social infrastructure across </a:t>
            </a:r>
            <a:b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brands (likes, comments, shares) is also consistent for all brands. </a:t>
            </a:r>
            <a:endParaRPr lang="en-US" dirty="0">
              <a:solidFill>
                <a:srgbClr val="000000"/>
              </a:solidFill>
              <a:latin typeface="Geomanist"/>
              <a:cs typeface="Geomanist"/>
              <a:sym typeface="Courier"/>
            </a:endParaRPr>
          </a:p>
          <a:p>
            <a:pPr defTabSz="584200" latinLnBrk="1" hangingPunct="0">
              <a:spcBef>
                <a:spcPts val="2000"/>
              </a:spcBef>
            </a:pP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So in terms of acquiring new data for other categories and brands, </a:t>
            </a:r>
            <a:b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it would be fairly straightforward to replicate this project again for </a:t>
            </a:r>
            <a:b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</a:br>
            <a:r>
              <a:rPr lang="en-US" dirty="0" smtClean="0">
                <a:solidFill>
                  <a:srgbClr val="000000"/>
                </a:solidFill>
                <a:latin typeface="Geomanist"/>
                <a:cs typeface="Geomanist"/>
                <a:sym typeface="Courier"/>
              </a:rPr>
              <a:t>anything else you can think of</a:t>
            </a:r>
          </a:p>
        </p:txBody>
      </p:sp>
    </p:spTree>
    <p:extLst>
      <p:ext uri="{BB962C8B-B14F-4D97-AF65-F5344CB8AC3E}">
        <p14:creationId xmlns:p14="http://schemas.microsoft.com/office/powerpoint/2010/main" val="394600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45"/>
          <p:cNvSpPr/>
          <p:nvPr/>
        </p:nvSpPr>
        <p:spPr>
          <a:xfrm>
            <a:off x="224519" y="886054"/>
            <a:ext cx="838107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145142" indent="-145142" algn="l">
              <a:buSzPct val="100000"/>
              <a:buChar char="•"/>
              <a:tabLst>
                <a:tab pos="355600" algn="l"/>
              </a:tabLst>
              <a:defRPr sz="2400"/>
            </a:lvl1pPr>
            <a:lvl2pPr marL="526142" indent="-145142" algn="l">
              <a:buSzPct val="100000"/>
              <a:buChar char="•"/>
              <a:defRPr sz="2400"/>
            </a:lvl2pPr>
            <a:lvl3pPr marL="907142" indent="-145142" algn="l">
              <a:buSzPct val="100000"/>
              <a:buChar char="•"/>
              <a:defRPr sz="2400"/>
            </a:lvl3pPr>
            <a:lvl4pPr marL="1288142" indent="-145142" algn="l">
              <a:buSzPct val="100000"/>
              <a:buChar char="•"/>
              <a:defRPr sz="2400"/>
            </a:lvl4pPr>
            <a:lvl5pPr marL="1669142" indent="-145142" algn="l">
              <a:buSzPct val="100000"/>
              <a:buChar char="•"/>
              <a:defRPr sz="2400"/>
            </a:lvl5pPr>
          </a:lstStyle>
          <a:p>
            <a:pPr marL="0" indent="0">
              <a:buNone/>
              <a:defRPr sz="1800"/>
            </a:pPr>
            <a:endParaRPr lang="en-US" sz="1000" dirty="0" smtClean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  <a:p>
            <a:pPr marL="0" lvl="0" indent="0">
              <a:buNone/>
              <a:defRPr sz="1800"/>
            </a:pPr>
            <a:endParaRPr lang="en-US" sz="1000" dirty="0">
              <a:latin typeface="Geomanist"/>
              <a:cs typeface="Geomanis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Risks &amp; Limitations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166" y="1327204"/>
            <a:ext cx="2795576" cy="30880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It’s (not) been emotional</a:t>
            </a:r>
            <a:endParaRPr kumimoji="0" lang="en-US" b="0" i="0" u="sng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Word counts - even TF-IDF </a:t>
            </a:r>
            <a:r>
              <a:rPr lang="mr-IN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–</a:t>
            </a: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 don’t capture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sentiment very well. 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Future iterations of content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analysis</a:t>
            </a:r>
            <a:r>
              <a:rPr lang="en-US" sz="1400" dirty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 </a:t>
            </a: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could look at sentiment and see if emotion is a useful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predictor?</a:t>
            </a:r>
            <a:endParaRPr lang="en-US" sz="1400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Geomanist"/>
              <a:ea typeface="+mn-ea"/>
              <a:cs typeface="Geomanist"/>
              <a:sym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9408" y="1327204"/>
            <a:ext cx="3150068" cy="2554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Neglected Features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Many features were acquired,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that although were helpful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for EDA, weren’t used in any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modelling.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Could we look at regression models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and see what kinds of content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predict social ‘success’</a:t>
            </a:r>
            <a:endParaRPr lang="en-US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095" y="1327204"/>
            <a:ext cx="2356364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7000" tIns="127000" rIns="127000" bIns="127000" numCol="1" spcCol="38100" rtlCol="0" anchor="t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u="sng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Neglected Channels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There’s more to social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media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than Facebook.</a:t>
            </a:r>
          </a:p>
          <a:p>
            <a:pPr algn="ctr" defTabSz="584200" latinLnBrk="1" hangingPunct="0">
              <a:spcBef>
                <a:spcPts val="2000"/>
              </a:spcBef>
            </a:pPr>
            <a:r>
              <a:rPr lang="en-US" sz="1400" dirty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/>
            </a:r>
            <a:br>
              <a:rPr lang="en-US" sz="1400" dirty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Could we integrate data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from Twitter, Instagram, </a:t>
            </a:r>
            <a:b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</a:br>
            <a:r>
              <a:rPr lang="en-US" sz="1400" dirty="0" smtClean="0">
                <a:solidFill>
                  <a:srgbClr val="FFFFFF"/>
                </a:solidFill>
                <a:latin typeface="Geomanist"/>
                <a:cs typeface="Geomanist"/>
                <a:sym typeface="Courier"/>
              </a:rPr>
              <a:t>Snapchat?</a:t>
            </a:r>
          </a:p>
          <a:p>
            <a:pPr algn="ctr" defTabSz="584200" latinLnBrk="1" hangingPunct="0">
              <a:spcBef>
                <a:spcPts val="2000"/>
              </a:spcBef>
            </a:pPr>
            <a:endParaRPr lang="en-US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endParaRPr lang="en-US" sz="1400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  <a:p>
            <a:pPr algn="ctr" defTabSz="584200" latinLnBrk="1" hangingPunct="0">
              <a:spcBef>
                <a:spcPts val="2000"/>
              </a:spcBef>
            </a:pPr>
            <a:endParaRPr lang="en-US" sz="2400" dirty="0">
              <a:solidFill>
                <a:srgbClr val="FFFFFF"/>
              </a:solidFill>
              <a:latin typeface="Geomanist"/>
              <a:cs typeface="Geomanist"/>
              <a:sym typeface="Courier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eomanist"/>
              <a:ea typeface="+mn-ea"/>
              <a:cs typeface="Geomanist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4037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262" y="2517461"/>
            <a:ext cx="825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QUESTIONS?</a:t>
            </a:r>
            <a:endParaRPr lang="en-US" sz="54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52445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cadilly-loop-PAGE-2017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969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674" y="2903938"/>
            <a:ext cx="2934546" cy="1815882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manist"/>
                <a:cs typeface="Geomanist"/>
              </a:rPr>
              <a:t>M</a:t>
            </a:r>
            <a:r>
              <a:rPr lang="en-US" sz="2800" dirty="0" smtClean="0">
                <a:latin typeface="Geomanist"/>
                <a:cs typeface="Geomanist"/>
              </a:rPr>
              <a:t>ore spend = </a:t>
            </a:r>
          </a:p>
          <a:p>
            <a:endParaRPr lang="en-US" sz="2800" dirty="0" smtClean="0">
              <a:latin typeface="Geomanist"/>
              <a:cs typeface="Geomanist"/>
            </a:endParaRPr>
          </a:p>
          <a:p>
            <a:r>
              <a:rPr lang="mr-IN" sz="2800" dirty="0" smtClean="0">
                <a:latin typeface="Geomanist"/>
                <a:cs typeface="Geomanist"/>
              </a:rPr>
              <a:t>…</a:t>
            </a:r>
            <a:r>
              <a:rPr lang="en-US" sz="2800" dirty="0" smtClean="0">
                <a:latin typeface="Geomanist"/>
                <a:cs typeface="Geomanist"/>
              </a:rPr>
              <a:t>more content</a:t>
            </a:r>
            <a:endParaRPr lang="en-GB" sz="2800" dirty="0">
              <a:latin typeface="Geomanist"/>
              <a:cs typeface="Geomanist"/>
            </a:endParaRPr>
          </a:p>
          <a:p>
            <a:r>
              <a:rPr lang="mr-IN" sz="2800" dirty="0" smtClean="0">
                <a:latin typeface="Geomanist"/>
                <a:cs typeface="Geomanist"/>
              </a:rPr>
              <a:t>…</a:t>
            </a:r>
            <a:r>
              <a:rPr lang="en-US" sz="2800" dirty="0" smtClean="0">
                <a:latin typeface="Geomanist"/>
                <a:cs typeface="Geomanist"/>
              </a:rPr>
              <a:t>more noise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483" y="2903938"/>
            <a:ext cx="3875907" cy="1815882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eomanist"/>
                <a:cs typeface="Geomanist"/>
              </a:defRPr>
            </a:lvl1pPr>
          </a:lstStyle>
          <a:p>
            <a:pPr algn="r"/>
            <a:r>
              <a:rPr lang="en-GB" dirty="0"/>
              <a:t>Increasing pressure to </a:t>
            </a:r>
          </a:p>
          <a:p>
            <a:pPr algn="r"/>
            <a:endParaRPr lang="en-GB" dirty="0" smtClean="0"/>
          </a:p>
          <a:p>
            <a:pPr algn="r"/>
            <a:r>
              <a:rPr lang="mr-IN" dirty="0" smtClean="0"/>
              <a:t>…</a:t>
            </a:r>
            <a:r>
              <a:rPr lang="en-GB" dirty="0"/>
              <a:t>stand out</a:t>
            </a:r>
          </a:p>
          <a:p>
            <a:pPr algn="r"/>
            <a:r>
              <a:rPr lang="mr-IN" dirty="0"/>
              <a:t>…</a:t>
            </a:r>
            <a:r>
              <a:rPr lang="en-GB" dirty="0"/>
              <a:t>to </a:t>
            </a:r>
            <a:r>
              <a:rPr lang="en-GB" u="sng" dirty="0"/>
              <a:t>differentiate</a:t>
            </a:r>
            <a:endParaRPr lang="en-US" u="sng" dirty="0"/>
          </a:p>
        </p:txBody>
      </p:sp>
      <p:sp>
        <p:nvSpPr>
          <p:cNvPr id="5" name="Rectangle 4"/>
          <p:cNvSpPr/>
          <p:nvPr/>
        </p:nvSpPr>
        <p:spPr>
          <a:xfrm>
            <a:off x="-1" y="244252"/>
            <a:ext cx="3698905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smtClean="0">
                <a:latin typeface="Geomanist"/>
                <a:cs typeface="Geomanist"/>
              </a:rPr>
              <a:t>Why does this matter?</a:t>
            </a:r>
            <a:endParaRPr lang="en-US" sz="2400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45747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9527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643" y="3500322"/>
            <a:ext cx="556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AIMS</a:t>
            </a:r>
            <a:endParaRPr lang="en-US" sz="72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96679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849"/>
          <a:stretch/>
        </p:blipFill>
        <p:spPr>
          <a:xfrm>
            <a:off x="0" y="0"/>
            <a:ext cx="4585851" cy="609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44252"/>
            <a:ext cx="5079830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What do we want to find out?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036" y="2207220"/>
            <a:ext cx="4572880" cy="12003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 smtClean="0">
                <a:latin typeface="Geomanist"/>
                <a:cs typeface="Geomanist"/>
              </a:rPr>
              <a:t>Are brands doing enough to ensure their Facebook content is sufficiently differentiated?</a:t>
            </a:r>
            <a:endParaRPr lang="en-US" sz="2400" b="1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65230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87" y="0"/>
            <a:ext cx="431471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1936" y="2173138"/>
            <a:ext cx="5167756" cy="1200328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manist"/>
                <a:cs typeface="Geomanist"/>
              </a:rPr>
              <a:t>Can we make a robot smart enough to be able to tell the difference between brands on Facebook?*</a:t>
            </a:r>
            <a:endParaRPr lang="en-US" sz="2400" b="1" dirty="0">
              <a:latin typeface="Geomanist"/>
              <a:cs typeface="Geomanis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244252"/>
            <a:ext cx="8959273" cy="5818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eomanist"/>
                <a:cs typeface="Geomanist"/>
              </a:rPr>
              <a:t>How do we use Data Science to answer this?</a:t>
            </a:r>
            <a:endParaRPr lang="en-US" sz="2800" dirty="0">
              <a:latin typeface="Geomanist"/>
              <a:cs typeface="Geomanis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4" y="4553528"/>
            <a:ext cx="45047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Geomanist"/>
                <a:cs typeface="Geomanist"/>
              </a:rPr>
              <a:t>*</a:t>
            </a:r>
            <a:r>
              <a:rPr lang="en-US" sz="1100" b="1" i="1" dirty="0" smtClean="0">
                <a:latin typeface="Geomanist"/>
                <a:cs typeface="Geomanist"/>
              </a:rPr>
              <a:t>Can </a:t>
            </a:r>
            <a:r>
              <a:rPr lang="en-US" sz="1100" b="1" i="1" dirty="0">
                <a:latin typeface="Geomanist"/>
                <a:cs typeface="Geomanist"/>
              </a:rPr>
              <a:t>we use </a:t>
            </a:r>
            <a:r>
              <a:rPr lang="en-US" sz="1100" b="1" i="1" dirty="0" smtClean="0">
                <a:latin typeface="Geomanist"/>
                <a:cs typeface="Geomanist"/>
              </a:rPr>
              <a:t>supervised machine </a:t>
            </a:r>
            <a:r>
              <a:rPr lang="en-US" sz="1100" b="1" i="1" dirty="0">
                <a:latin typeface="Geomanist"/>
                <a:cs typeface="Geomanist"/>
              </a:rPr>
              <a:t>learning to </a:t>
            </a:r>
            <a:r>
              <a:rPr lang="en-US" sz="1100" b="1" i="1" dirty="0" smtClean="0">
                <a:latin typeface="Geomanist"/>
                <a:cs typeface="Geomanist"/>
              </a:rPr>
              <a:t>allow </a:t>
            </a:r>
            <a:r>
              <a:rPr lang="en-US" sz="1100" b="1" i="1" dirty="0" smtClean="0">
                <a:latin typeface="Geomanist"/>
                <a:cs typeface="Geomanist"/>
              </a:rPr>
              <a:t>us </a:t>
            </a:r>
            <a:r>
              <a:rPr lang="en-US" sz="1100" b="1" i="1" dirty="0" smtClean="0">
                <a:latin typeface="Geomanist"/>
                <a:cs typeface="Geomanist"/>
              </a:rPr>
              <a:t>to classify </a:t>
            </a:r>
            <a:r>
              <a:rPr lang="en-US" sz="1100" b="1" i="1" dirty="0">
                <a:latin typeface="Geomanist"/>
                <a:cs typeface="Geomanist"/>
              </a:rPr>
              <a:t>different brand content on Facebook</a:t>
            </a:r>
            <a:r>
              <a:rPr lang="en-US" sz="1100" b="1" i="1" dirty="0" smtClean="0">
                <a:latin typeface="Geomanist"/>
                <a:cs typeface="Geomanist"/>
              </a:rPr>
              <a:t>?</a:t>
            </a:r>
            <a:endParaRPr lang="en-US" sz="1100" b="1" i="1" dirty="0"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191019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150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644" y="327106"/>
            <a:ext cx="556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Geomanist"/>
                <a:cs typeface="Geomanist"/>
              </a:rPr>
              <a:t>DATA</a:t>
            </a:r>
            <a:endParaRPr lang="en-US" sz="7200" dirty="0">
              <a:solidFill>
                <a:schemeClr val="bg1"/>
              </a:solidFill>
              <a:latin typeface="Geomanist"/>
              <a:cs typeface="Geomanist"/>
            </a:endParaRPr>
          </a:p>
        </p:txBody>
      </p:sp>
    </p:spTree>
    <p:extLst>
      <p:ext uri="{BB962C8B-B14F-4D97-AF65-F5344CB8AC3E}">
        <p14:creationId xmlns:p14="http://schemas.microsoft.com/office/powerpoint/2010/main" val="338062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8141</TotalTime>
  <Words>1124</Words>
  <Application>Microsoft Macintosh PowerPoint</Application>
  <PresentationFormat>On-screen Show (16:9)</PresentationFormat>
  <Paragraphs>198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Honan Enetrprises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 Ho</dc:creator>
  <cp:lastModifiedBy>Sam Ho</cp:lastModifiedBy>
  <cp:revision>177</cp:revision>
  <dcterms:created xsi:type="dcterms:W3CDTF">2019-01-13T17:49:22Z</dcterms:created>
  <dcterms:modified xsi:type="dcterms:W3CDTF">2019-02-04T12:50:15Z</dcterms:modified>
</cp:coreProperties>
</file>